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9" r:id="rId5"/>
    <p:sldId id="1425" r:id="rId6"/>
    <p:sldId id="1399" r:id="rId7"/>
    <p:sldId id="1398" r:id="rId8"/>
    <p:sldId id="1400" r:id="rId9"/>
    <p:sldId id="1431" r:id="rId10"/>
    <p:sldId id="1432" r:id="rId11"/>
    <p:sldId id="1433" r:id="rId12"/>
    <p:sldId id="1368" r:id="rId13"/>
    <p:sldId id="418" r:id="rId14"/>
    <p:sldId id="1478" r:id="rId15"/>
    <p:sldId id="1397" r:id="rId16"/>
    <p:sldId id="142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154861-3483-4269-BC96-B2478CD0BE60}">
          <p14:sldIdLst>
            <p14:sldId id="269"/>
            <p14:sldId id="1425"/>
            <p14:sldId id="1399"/>
            <p14:sldId id="1398"/>
            <p14:sldId id="1400"/>
            <p14:sldId id="1431"/>
            <p14:sldId id="1432"/>
            <p14:sldId id="1433"/>
            <p14:sldId id="1368"/>
            <p14:sldId id="418"/>
            <p14:sldId id="1478"/>
            <p14:sldId id="1397"/>
            <p14:sldId id="142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7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3"/>
    <p:restoredTop sz="94886"/>
  </p:normalViewPr>
  <p:slideViewPr>
    <p:cSldViewPr snapToGrid="0">
      <p:cViewPr varScale="1">
        <p:scale>
          <a:sx n="83" d="100"/>
          <a:sy n="83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CBBD-59CD-4D49-9C48-C9ABA6C28769}" type="datetimeFigureOut">
              <a:rPr lang="en-AU" smtClean="0"/>
              <a:t>5/2/2026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C1AA-9CC8-AA4D-ABBB-2DC4687C8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88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C1AA-9CC8-AA4D-ABBB-2DC4687C834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69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DD77-BA40-A367-1DA9-8E4DCF76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75D50-ADAB-E167-18D5-06F071F61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A049D-B91C-E832-06D7-E118DCFA9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BB2C3-5CF4-E312-99E0-40DA3072D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74CE-1FD7-774B-B27A-359C5A2093CC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754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E8BD-32D2-4739-9FB5-630AF5E7E3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61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The Global </a:t>
            </a:r>
            <a:r>
              <a:rPr lang="fr-CH" dirty="0" err="1"/>
              <a:t>Observatory</a:t>
            </a:r>
            <a:r>
              <a:rPr lang="fr-CH" dirty="0"/>
              <a:t> </a:t>
            </a:r>
            <a:r>
              <a:rPr lang="fr-CH" dirty="0" err="1"/>
              <a:t>Knowledge</a:t>
            </a:r>
            <a:r>
              <a:rPr lang="fr-CH" dirty="0"/>
              <a:t> Hub on </a:t>
            </a:r>
            <a:r>
              <a:rPr lang="fr-CH" dirty="0" err="1"/>
              <a:t>Gender</a:t>
            </a:r>
            <a:r>
              <a:rPr lang="fr-CH" dirty="0"/>
              <a:t> </a:t>
            </a:r>
            <a:r>
              <a:rPr lang="fr-CH" dirty="0" err="1"/>
              <a:t>Equality</a:t>
            </a:r>
            <a:r>
              <a:rPr lang="fr-CH" dirty="0"/>
              <a:t> and Sport.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online tool is an interactive, open, and living platform, aggregating data and research, and convening expertise.</a:t>
            </a:r>
          </a:p>
          <a:p>
            <a:endParaRPr lang="fr-CH" dirty="0"/>
          </a:p>
          <a:p>
            <a:r>
              <a:rPr lang="fr-CH" dirty="0"/>
              <a:t>The </a:t>
            </a:r>
            <a:r>
              <a:rPr lang="fr-CH" dirty="0" err="1"/>
              <a:t>Knowledge</a:t>
            </a:r>
            <a:r>
              <a:rPr lang="fr-CH" dirty="0"/>
              <a:t> Hub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 to answer three questions: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sporting world, are we on track with gender commitments? 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we investing efforts and addressing gaps in knowledge and service provision? and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examples and guidelines do we have on what works?</a:t>
            </a:r>
          </a:p>
          <a:p>
            <a:pPr marL="171450" indent="-171450">
              <a:buFontTx/>
              <a:buChar char="-"/>
            </a:pPr>
            <a:endParaRPr lang="fr-CH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questions,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Hub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 and Frameworks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Mappings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Toolbox of resources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Observatory collates data, resources, and expertise across six areas of concern in physical education, physical activity, and sport:</a:t>
            </a:r>
          </a:p>
          <a:p>
            <a:pPr marL="0" indent="0">
              <a:buFontTx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Policy and legislative commitments and action, implementation of programmes, resources, capacity and expertise, mechanisms for coordination, reporting. 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 suit of mappings, timelines, directories, and tools, the Knowledge hub aims to cover national state contexts and results, sport contexts, and academic and civil society action.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Observatory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Knowoledge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Hub is a collaborate effort, we therefore invite you explore the Hub, to share it across your networks, and to contribute to its development.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the support of its funders, experts, members, and broader stakeholders.</a:t>
            </a:r>
            <a:endParaRPr lang="fr-CH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4866-044F-474E-AF6D-3AE6AEED91B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596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The GO keeps track of emerging and endurign challenges, contexts, and experiences of women and girls in sport in order to ensure attention to issues that affects girls a</a:t>
            </a:r>
            <a:r>
              <a:rPr lang="en-GB" err="1"/>
              <a:t>nd</a:t>
            </a:r>
            <a:r>
              <a:rPr lang="en-CH"/>
              <a:t> women in all their diversity.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C1AA-9CC8-AA4D-ABBB-2DC4687C834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24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4866-044F-474E-AF6D-3AE6AEED91B7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608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C1AA-9CC8-AA4D-ABBB-2DC4687C834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97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D6F4C-3C95-4A5A-8C2D-0573D5ECD5E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87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4866-044F-474E-AF6D-3AE6AEED91B7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932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0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emf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s://data.genderequalitysport.org/international-mappings/policy-mapping/policy-mapping-sgp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/Users/j-b.dembreville/Library/Containers/com.microsoft.Outlook/Data/Library/Caches/Signatures/signature_3277626147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svg"/><Relationship Id="rId12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6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enderequalitys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tfpColumnIndicatorGroup2">
            <a:extLst>
              <a:ext uri="{FF2B5EF4-FFF2-40B4-BE49-F238E27FC236}">
                <a16:creationId xmlns:a16="http://schemas.microsoft.com/office/drawing/2014/main" id="{31D10441-F344-3584-AA7D-A5D829BED322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8" name="btfpColumnGapBlocker634634">
              <a:extLst>
                <a:ext uri="{FF2B5EF4-FFF2-40B4-BE49-F238E27FC236}">
                  <a16:creationId xmlns:a16="http://schemas.microsoft.com/office/drawing/2014/main" id="{1399D560-CE70-A20E-170F-CF2246C079B5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btfpColumnGapBlocker508426">
              <a:extLst>
                <a:ext uri="{FF2B5EF4-FFF2-40B4-BE49-F238E27FC236}">
                  <a16:creationId xmlns:a16="http://schemas.microsoft.com/office/drawing/2014/main" id="{7CEF5345-226B-8353-2529-0575C4E2DED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btfpColumnIndicator901730">
              <a:extLst>
                <a:ext uri="{FF2B5EF4-FFF2-40B4-BE49-F238E27FC236}">
                  <a16:creationId xmlns:a16="http://schemas.microsoft.com/office/drawing/2014/main" id="{E9C5E368-C55F-7325-75F0-330441B54DC4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414201">
              <a:extLst>
                <a:ext uri="{FF2B5EF4-FFF2-40B4-BE49-F238E27FC236}">
                  <a16:creationId xmlns:a16="http://schemas.microsoft.com/office/drawing/2014/main" id="{1D8490EA-9836-E36E-3812-14279BACBE39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54A5C1D8-7200-A41D-17DF-D2E4108A83E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7" name="btfpColumnGapBlocker886790">
              <a:extLst>
                <a:ext uri="{FF2B5EF4-FFF2-40B4-BE49-F238E27FC236}">
                  <a16:creationId xmlns:a16="http://schemas.microsoft.com/office/drawing/2014/main" id="{53EF959A-C63A-3F2F-219E-E69C5C3BEC4C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btfpColumnGapBlocker706819">
              <a:extLst>
                <a:ext uri="{FF2B5EF4-FFF2-40B4-BE49-F238E27FC236}">
                  <a16:creationId xmlns:a16="http://schemas.microsoft.com/office/drawing/2014/main" id="{11DEBBE6-9AE7-ABB1-06D5-B736D27B0089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btfpColumnIndicator954422">
              <a:extLst>
                <a:ext uri="{FF2B5EF4-FFF2-40B4-BE49-F238E27FC236}">
                  <a16:creationId xmlns:a16="http://schemas.microsoft.com/office/drawing/2014/main" id="{F82F4D3A-3F54-B8EF-8B1A-0495DA6C75D1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740506">
              <a:extLst>
                <a:ext uri="{FF2B5EF4-FFF2-40B4-BE49-F238E27FC236}">
                  <a16:creationId xmlns:a16="http://schemas.microsoft.com/office/drawing/2014/main" id="{6C30D366-DF91-F578-C029-CB8FDBB51EF4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7BCBF6-BFDA-A127-8414-16260943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72592" y="0"/>
            <a:ext cx="3810745" cy="3810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77D5FF-E285-54A3-A30E-731E2E2647FD}"/>
              </a:ext>
            </a:extLst>
          </p:cNvPr>
          <p:cNvSpPr txBox="1">
            <a:spLocks/>
          </p:cNvSpPr>
          <p:nvPr/>
        </p:nvSpPr>
        <p:spPr>
          <a:xfrm>
            <a:off x="9206344" y="6494309"/>
            <a:ext cx="2604717" cy="4261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CH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400" b="1" dirty="0" err="1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genderequalitysport.org</a:t>
            </a:r>
            <a:endParaRPr lang="en-GB" sz="1400" b="1" dirty="0">
              <a:latin typeface="+mn-lt"/>
              <a:ea typeface="Noto Sans Black" panose="020B0502040504020204" pitchFamily="34" charset="0"/>
              <a:cs typeface="Noto Sans Black" panose="020B050204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695D75-C4BA-E235-B7CE-9DCE9A4C9F7A}"/>
              </a:ext>
            </a:extLst>
          </p:cNvPr>
          <p:cNvSpPr txBox="1">
            <a:spLocks/>
          </p:cNvSpPr>
          <p:nvPr/>
        </p:nvSpPr>
        <p:spPr>
          <a:xfrm>
            <a:off x="9515854" y="5703028"/>
            <a:ext cx="1524219" cy="38136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en-CH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en-GB" sz="1400" b="1" dirty="0">
                <a:ea typeface="Noto Sans Black" panose="020B0502040504020204" pitchFamily="34" charset="0"/>
                <a:cs typeface="Noto Sans Black" panose="020B0502040504020204" pitchFamily="34" charset="0"/>
              </a:rPr>
              <a:t>05.02.26</a:t>
            </a:r>
            <a:endParaRPr lang="en-GB" sz="1400" b="1" dirty="0">
              <a:latin typeface="+mn-lt"/>
              <a:ea typeface="Noto Sans Black" panose="020B0502040504020204" pitchFamily="34" charset="0"/>
              <a:cs typeface="Noto Sans Black" panose="020B050204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A4DA4-8D96-2F5F-6624-F0FCB05B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1895802">
            <a:off x="5199132" y="-2152531"/>
            <a:ext cx="4496109" cy="4496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FC4C0-2AA2-EB20-0EC9-6C9D2AF7C1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1971">
            <a:off x="4522998" y="5487128"/>
            <a:ext cx="2971705" cy="297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B1CBF-2010-52E6-A460-A816CECF62CA}"/>
              </a:ext>
            </a:extLst>
          </p:cNvPr>
          <p:cNvSpPr txBox="1">
            <a:spLocks/>
          </p:cNvSpPr>
          <p:nvPr/>
        </p:nvSpPr>
        <p:spPr>
          <a:xfrm>
            <a:off x="556787" y="1835114"/>
            <a:ext cx="3262622" cy="3335583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en-CH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4000" b="1" dirty="0">
                <a:solidFill>
                  <a:srgbClr val="000000"/>
                </a:solidFill>
                <a:ea typeface="Noto Sans Black" panose="020B0502040504020204" pitchFamily="34" charset="0"/>
                <a:cs typeface="Noto Sans Black" panose="020B0502040504020204" pitchFamily="34" charset="0"/>
              </a:rPr>
              <a:t>GLOBAL</a:t>
            </a:r>
            <a:br>
              <a:rPr lang="en-GB" sz="4000" b="1" dirty="0">
                <a:ea typeface="Noto Sans Black" panose="020B0502040504020204" pitchFamily="34" charset="0"/>
                <a:cs typeface="Noto Sans Black" panose="020B0502040504020204" pitchFamily="34" charset="0"/>
              </a:rPr>
            </a:br>
            <a:r>
              <a:rPr lang="en-GB" sz="4000" b="1" dirty="0">
                <a:solidFill>
                  <a:srgbClr val="000000"/>
                </a:solidFill>
                <a:ea typeface="Noto Sans Black" panose="020B0502040504020204" pitchFamily="34" charset="0"/>
                <a:cs typeface="Noto Sans Black" panose="020B0502040504020204" pitchFamily="34" charset="0"/>
              </a:rPr>
              <a:t>OBSERVATORY</a:t>
            </a:r>
            <a:br>
              <a:rPr lang="en-GB" sz="4000" b="1" dirty="0">
                <a:ea typeface="Noto Sans Black" panose="020B0502040504020204" pitchFamily="34" charset="0"/>
                <a:cs typeface="Noto Sans Black" panose="020B0502040504020204" pitchFamily="34" charset="0"/>
              </a:rPr>
            </a:br>
            <a:r>
              <a:rPr lang="en-GB" sz="4000" b="1" dirty="0">
                <a:solidFill>
                  <a:srgbClr val="000000"/>
                </a:solidFill>
                <a:ea typeface="Noto Sans Black" panose="020B0502040504020204" pitchFamily="34" charset="0"/>
                <a:cs typeface="Noto Sans Black" panose="020B0502040504020204" pitchFamily="34" charset="0"/>
              </a:rPr>
              <a:t>FOR GENDER</a:t>
            </a:r>
            <a:br>
              <a:rPr lang="en-GB" sz="4000" b="1" dirty="0">
                <a:ea typeface="Noto Sans Black" panose="020B0502040504020204" pitchFamily="34" charset="0"/>
                <a:cs typeface="Noto Sans Black" panose="020B0502040504020204" pitchFamily="34" charset="0"/>
              </a:rPr>
            </a:br>
            <a:r>
              <a:rPr lang="en-GB" sz="4000" b="1" dirty="0">
                <a:solidFill>
                  <a:srgbClr val="000000"/>
                </a:solidFill>
                <a:ea typeface="Noto Sans Black" panose="020B0502040504020204" pitchFamily="34" charset="0"/>
                <a:cs typeface="Noto Sans Black" panose="020B0502040504020204" pitchFamily="34" charset="0"/>
              </a:rPr>
              <a:t>EQUALITY</a:t>
            </a:r>
            <a:br>
              <a:rPr lang="en-GB" sz="4000" b="1" dirty="0">
                <a:ea typeface="Noto Sans Black" panose="020B0502040504020204" pitchFamily="34" charset="0"/>
                <a:cs typeface="Noto Sans Black" panose="020B0502040504020204" pitchFamily="34" charset="0"/>
              </a:rPr>
            </a:br>
            <a:r>
              <a:rPr lang="en-GB" sz="4000" b="1" dirty="0">
                <a:solidFill>
                  <a:srgbClr val="000000"/>
                </a:solidFill>
                <a:ea typeface="Noto Sans Black" panose="020B0502040504020204" pitchFamily="34" charset="0"/>
                <a:cs typeface="Noto Sans Black" panose="020B0502040504020204" pitchFamily="34" charset="0"/>
              </a:rPr>
              <a:t>&amp; 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9633A-C2BF-0219-698E-D17CA93119ED}"/>
              </a:ext>
            </a:extLst>
          </p:cNvPr>
          <p:cNvSpPr txBox="1"/>
          <p:nvPr/>
        </p:nvSpPr>
        <p:spPr>
          <a:xfrm>
            <a:off x="7890079" y="4433721"/>
            <a:ext cx="429325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065C5-5F8D-8C44-7473-D53F304285B0}"/>
              </a:ext>
            </a:extLst>
          </p:cNvPr>
          <p:cNvSpPr txBox="1">
            <a:spLocks/>
          </p:cNvSpPr>
          <p:nvPr/>
        </p:nvSpPr>
        <p:spPr>
          <a:xfrm>
            <a:off x="7764912" y="4104190"/>
            <a:ext cx="2882865" cy="11601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3600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7000"/>
              </a:lnSpc>
            </a:pPr>
            <a:endParaRPr lang="en-GB" sz="1800" noProof="0" dirty="0">
              <a:latin typeface="+mn-lt"/>
              <a:ea typeface="Noto Sans Black" panose="020B0502040504020204" pitchFamily="34" charset="0"/>
              <a:cs typeface="Noto Sans Black" panose="020B0502040504020204" pitchFamily="34" charset="0"/>
            </a:endParaRPr>
          </a:p>
          <a:p>
            <a:pPr>
              <a:lnSpc>
                <a:spcPct val="117000"/>
              </a:lnSpc>
            </a:pPr>
            <a:r>
              <a:rPr lang="en-GB" sz="2400" b="1" dirty="0" err="1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Lombé</a:t>
            </a:r>
            <a:r>
              <a:rPr lang="en-GB" sz="2400" b="1" dirty="0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 </a:t>
            </a:r>
            <a:r>
              <a:rPr lang="en-GB" sz="2400" b="1" dirty="0" err="1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Mwambwa</a:t>
            </a:r>
            <a:r>
              <a:rPr lang="en-GB" sz="2400" b="1" dirty="0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, PhD</a:t>
            </a:r>
          </a:p>
          <a:p>
            <a:pPr>
              <a:lnSpc>
                <a:spcPct val="117000"/>
              </a:lnSpc>
            </a:pPr>
            <a:r>
              <a:rPr lang="en-GB" sz="2400" dirty="0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CEO, Global Observatory</a:t>
            </a:r>
          </a:p>
          <a:p>
            <a:pPr>
              <a:lnSpc>
                <a:spcPct val="117000"/>
              </a:lnSpc>
            </a:pPr>
            <a:r>
              <a:rPr lang="en-GB" sz="2400" dirty="0"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rPr>
              <a:t>Post-Doc, University of Lausanne</a:t>
            </a:r>
          </a:p>
        </p:txBody>
      </p:sp>
      <p:sp>
        <p:nvSpPr>
          <p:cNvPr id="21" name="AutoShape 2" descr="University of Lausanne">
            <a:extLst>
              <a:ext uri="{FF2B5EF4-FFF2-40B4-BE49-F238E27FC236}">
                <a16:creationId xmlns:a16="http://schemas.microsoft.com/office/drawing/2014/main" id="{FA29BC29-7C6D-157E-249B-63365C578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2164" y="2175164"/>
            <a:ext cx="1406236" cy="14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81DCBA-447F-2372-F8D6-D135DE0FBE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424" r="134"/>
          <a:stretch/>
        </p:blipFill>
        <p:spPr>
          <a:xfrm>
            <a:off x="688151" y="6021967"/>
            <a:ext cx="4857131" cy="645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98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7EF96-F6A9-0230-8902-32C24E1C4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in a basketball uniform&#10;&#10;Description automatically generated">
            <a:extLst>
              <a:ext uri="{FF2B5EF4-FFF2-40B4-BE49-F238E27FC236}">
                <a16:creationId xmlns:a16="http://schemas.microsoft.com/office/drawing/2014/main" id="{7A8B1F8D-6F5B-61FF-3E74-81FA62DD9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12326" t="148" r="103" b="-148"/>
          <a:stretch/>
        </p:blipFill>
        <p:spPr>
          <a:xfrm>
            <a:off x="-12272" y="1047931"/>
            <a:ext cx="3599098" cy="5821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DF5B64-CC86-0FFE-A36F-EB20BDDFAA1C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B25F0-AB26-0CC8-017E-F0FD737182EA}"/>
              </a:ext>
            </a:extLst>
          </p:cNvPr>
          <p:cNvSpPr txBox="1"/>
          <p:nvPr/>
        </p:nvSpPr>
        <p:spPr>
          <a:xfrm>
            <a:off x="0" y="328651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Research Practice</a:t>
            </a:r>
            <a:endParaRPr lang="en-ZA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31A5B4-6CAE-41F8-5692-B6BFB0517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14" y="1062445"/>
            <a:ext cx="1735443" cy="57955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AF8B18C-95F3-64FD-F90B-6E5A9AD6D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7539" y="1062445"/>
            <a:ext cx="537611" cy="579555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8A19DE3-7E50-9D4F-7F92-F6925EAF2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02508" y="-46611"/>
            <a:ext cx="1078837" cy="107883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E69567E-D284-FBDC-3E56-8A2BE5BEF1BE}"/>
              </a:ext>
            </a:extLst>
          </p:cNvPr>
          <p:cNvGrpSpPr/>
          <p:nvPr/>
        </p:nvGrpSpPr>
        <p:grpSpPr>
          <a:xfrm>
            <a:off x="4500583" y="4731811"/>
            <a:ext cx="6443878" cy="1256562"/>
            <a:chOff x="3727574" y="4778946"/>
            <a:chExt cx="6443878" cy="12565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76ACB5-D5AB-825F-E15F-E3ADBBE7C589}"/>
                </a:ext>
              </a:extLst>
            </p:cNvPr>
            <p:cNvSpPr/>
            <p:nvPr/>
          </p:nvSpPr>
          <p:spPr>
            <a:xfrm>
              <a:off x="3923866" y="4895423"/>
              <a:ext cx="6247586" cy="11400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ZoneTexte 27">
              <a:extLst>
                <a:ext uri="{FF2B5EF4-FFF2-40B4-BE49-F238E27FC236}">
                  <a16:creationId xmlns:a16="http://schemas.microsoft.com/office/drawing/2014/main" id="{C3DAA5ED-E1A9-0F9B-4BBE-3CDEECB757F6}"/>
                </a:ext>
              </a:extLst>
            </p:cNvPr>
            <p:cNvSpPr txBox="1"/>
            <p:nvPr/>
          </p:nvSpPr>
          <p:spPr>
            <a:xfrm>
              <a:off x="3971001" y="4958290"/>
              <a:ext cx="565376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61950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Political Contexts</a:t>
              </a:r>
            </a:p>
            <a:p>
              <a:pPr marL="361950"/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9" name="Ellipse 8">
              <a:extLst>
                <a:ext uri="{FF2B5EF4-FFF2-40B4-BE49-F238E27FC236}">
                  <a16:creationId xmlns:a16="http://schemas.microsoft.com/office/drawing/2014/main" id="{A38DDEA2-E735-1848-4CAD-0C7917C42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7574" y="4778946"/>
              <a:ext cx="468000" cy="468000"/>
            </a:xfrm>
            <a:prstGeom prst="ellipse">
              <a:avLst/>
            </a:prstGeom>
            <a:solidFill>
              <a:srgbClr val="00B3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A552697A-80E8-AC78-9586-EBB33AA23042}"/>
              </a:ext>
            </a:extLst>
          </p:cNvPr>
          <p:cNvGrpSpPr/>
          <p:nvPr/>
        </p:nvGrpSpPr>
        <p:grpSpPr>
          <a:xfrm>
            <a:off x="4486461" y="3048376"/>
            <a:ext cx="7143563" cy="1251047"/>
            <a:chOff x="3713453" y="3020545"/>
            <a:chExt cx="6199630" cy="12510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43BA2A-AFD8-D257-53AF-9BB2FC3BE87A}"/>
                </a:ext>
              </a:extLst>
            </p:cNvPr>
            <p:cNvSpPr/>
            <p:nvPr/>
          </p:nvSpPr>
          <p:spPr>
            <a:xfrm>
              <a:off x="3923866" y="3192756"/>
              <a:ext cx="5989217" cy="10788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Ellipse 7">
              <a:extLst>
                <a:ext uri="{FF2B5EF4-FFF2-40B4-BE49-F238E27FC236}">
                  <a16:creationId xmlns:a16="http://schemas.microsoft.com/office/drawing/2014/main" id="{CBF096C5-E5A3-DBE9-AFD1-683AF4D50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3453" y="3020545"/>
              <a:ext cx="468000" cy="468000"/>
            </a:xfrm>
            <a:prstGeom prst="ellipse">
              <a:avLst/>
            </a:prstGeom>
            <a:solidFill>
              <a:srgbClr val="00B3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4" name="ZoneTexte 27">
              <a:extLst>
                <a:ext uri="{FF2B5EF4-FFF2-40B4-BE49-F238E27FC236}">
                  <a16:creationId xmlns:a16="http://schemas.microsoft.com/office/drawing/2014/main" id="{1EDD16FD-9477-3B49-7E8C-87161214E370}"/>
                </a:ext>
              </a:extLst>
            </p:cNvPr>
            <p:cNvSpPr txBox="1"/>
            <p:nvPr/>
          </p:nvSpPr>
          <p:spPr>
            <a:xfrm>
              <a:off x="3971001" y="3211008"/>
              <a:ext cx="5431457" cy="8925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61950"/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  <a:p>
              <a:pPr marL="361950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Noto Sans" panose="020B0502040504020204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FDABF0-17DA-8C8E-3594-9FFD764DBD7B}"/>
              </a:ext>
            </a:extLst>
          </p:cNvPr>
          <p:cNvGrpSpPr/>
          <p:nvPr/>
        </p:nvGrpSpPr>
        <p:grpSpPr>
          <a:xfrm>
            <a:off x="4460246" y="1289341"/>
            <a:ext cx="6251913" cy="1524114"/>
            <a:chOff x="3687237" y="1289341"/>
            <a:chExt cx="6251913" cy="15241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24B5D4-3138-0401-EC9C-0448EC1361D8}"/>
                </a:ext>
              </a:extLst>
            </p:cNvPr>
            <p:cNvSpPr/>
            <p:nvPr/>
          </p:nvSpPr>
          <p:spPr>
            <a:xfrm>
              <a:off x="3923866" y="1734619"/>
              <a:ext cx="5989217" cy="10788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Ellipse 5">
              <a:extLst>
                <a:ext uri="{FF2B5EF4-FFF2-40B4-BE49-F238E27FC236}">
                  <a16:creationId xmlns:a16="http://schemas.microsoft.com/office/drawing/2014/main" id="{EF3EDF72-5584-EAA4-8CB2-CC0B5F542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7237" y="1289341"/>
              <a:ext cx="468000" cy="468000"/>
            </a:xfrm>
            <a:prstGeom prst="ellipse">
              <a:avLst/>
            </a:prstGeom>
            <a:solidFill>
              <a:srgbClr val="00B3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16" name="ZoneTexte 27">
              <a:extLst>
                <a:ext uri="{FF2B5EF4-FFF2-40B4-BE49-F238E27FC236}">
                  <a16:creationId xmlns:a16="http://schemas.microsoft.com/office/drawing/2014/main" id="{A2F0F6AA-F8A6-E688-8EF4-D2865E5009D9}"/>
                </a:ext>
              </a:extLst>
            </p:cNvPr>
            <p:cNvSpPr txBox="1"/>
            <p:nvPr/>
          </p:nvSpPr>
          <p:spPr>
            <a:xfrm>
              <a:off x="3760439" y="1699874"/>
              <a:ext cx="6178711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61950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Silos and Discontinuities</a:t>
              </a:r>
            </a:p>
          </p:txBody>
        </p:sp>
      </p:grpSp>
      <p:sp>
        <p:nvSpPr>
          <p:cNvPr id="13" name="ZoneTexte 27">
            <a:extLst>
              <a:ext uri="{FF2B5EF4-FFF2-40B4-BE49-F238E27FC236}">
                <a16:creationId xmlns:a16="http://schemas.microsoft.com/office/drawing/2014/main" id="{EA568099-3B9C-C699-F841-0790EB873419}"/>
              </a:ext>
            </a:extLst>
          </p:cNvPr>
          <p:cNvSpPr txBox="1"/>
          <p:nvPr/>
        </p:nvSpPr>
        <p:spPr>
          <a:xfrm>
            <a:off x="4694246" y="3458909"/>
            <a:ext cx="670177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Resource Models and Policies </a:t>
            </a:r>
          </a:p>
        </p:txBody>
      </p:sp>
    </p:spTree>
    <p:extLst>
      <p:ext uri="{BB962C8B-B14F-4D97-AF65-F5344CB8AC3E}">
        <p14:creationId xmlns:p14="http://schemas.microsoft.com/office/powerpoint/2010/main" val="8544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B78F2-B1F1-D1E7-ED22-98D5352F8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BDAED1C1-2128-0EF2-8548-E42214A9990F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3" name="btfpColumnGapBlocker282740">
              <a:extLst>
                <a:ext uri="{FF2B5EF4-FFF2-40B4-BE49-F238E27FC236}">
                  <a16:creationId xmlns:a16="http://schemas.microsoft.com/office/drawing/2014/main" id="{CD302307-81A1-0EF0-1B16-F941FDD437C9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tfpColumnGapBlocker478176">
              <a:extLst>
                <a:ext uri="{FF2B5EF4-FFF2-40B4-BE49-F238E27FC236}">
                  <a16:creationId xmlns:a16="http://schemas.microsoft.com/office/drawing/2014/main" id="{35BB71DC-4CD7-79B9-E125-2C8D62DA4B03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btfpColumnIndicator723203">
              <a:extLst>
                <a:ext uri="{FF2B5EF4-FFF2-40B4-BE49-F238E27FC236}">
                  <a16:creationId xmlns:a16="http://schemas.microsoft.com/office/drawing/2014/main" id="{17B91458-B01E-FF20-5A10-0860CFB89535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159209">
              <a:extLst>
                <a:ext uri="{FF2B5EF4-FFF2-40B4-BE49-F238E27FC236}">
                  <a16:creationId xmlns:a16="http://schemas.microsoft.com/office/drawing/2014/main" id="{5F54031D-8765-ABE7-05A9-75960DED2A51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85E004C9-227C-EADD-804C-3514AB3869B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2" name="btfpColumnGapBlocker202216">
              <a:extLst>
                <a:ext uri="{FF2B5EF4-FFF2-40B4-BE49-F238E27FC236}">
                  <a16:creationId xmlns:a16="http://schemas.microsoft.com/office/drawing/2014/main" id="{276622F1-D3CF-047B-4C85-B73ED157C1E6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btfpColumnGapBlocker887248">
              <a:extLst>
                <a:ext uri="{FF2B5EF4-FFF2-40B4-BE49-F238E27FC236}">
                  <a16:creationId xmlns:a16="http://schemas.microsoft.com/office/drawing/2014/main" id="{FF5E10FE-E8E7-3EDD-8473-6F186DC0437D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btfpColumnIndicator208620">
              <a:extLst>
                <a:ext uri="{FF2B5EF4-FFF2-40B4-BE49-F238E27FC236}">
                  <a16:creationId xmlns:a16="http://schemas.microsoft.com/office/drawing/2014/main" id="{943A07CA-AE77-6C0B-0CB8-BCE78D168C83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482296">
              <a:extLst>
                <a:ext uri="{FF2B5EF4-FFF2-40B4-BE49-F238E27FC236}">
                  <a16:creationId xmlns:a16="http://schemas.microsoft.com/office/drawing/2014/main" id="{1A039078-D272-5AAE-BA9A-01877C86ABC5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young child in a white uniform&#10;&#10;Description automatically generated">
            <a:extLst>
              <a:ext uri="{FF2B5EF4-FFF2-40B4-BE49-F238E27FC236}">
                <a16:creationId xmlns:a16="http://schemas.microsoft.com/office/drawing/2014/main" id="{33D4C399-A223-CF15-9471-2746F0C8C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r="-1" b="34872"/>
          <a:stretch/>
        </p:blipFill>
        <p:spPr>
          <a:xfrm>
            <a:off x="8942301" y="3693644"/>
            <a:ext cx="3260432" cy="316435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Picture 6" descr="A child holding a volleyball&#10;&#10;Description automatically generated">
            <a:extLst>
              <a:ext uri="{FF2B5EF4-FFF2-40B4-BE49-F238E27FC236}">
                <a16:creationId xmlns:a16="http://schemas.microsoft.com/office/drawing/2014/main" id="{BF9880D6-9D2E-98D5-93A2-38345A1804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1703" b="4"/>
          <a:stretch/>
        </p:blipFill>
        <p:spPr>
          <a:xfrm>
            <a:off x="7278944" y="972462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1" name="btfpBulletedList241916">
            <a:extLst>
              <a:ext uri="{FF2B5EF4-FFF2-40B4-BE49-F238E27FC236}">
                <a16:creationId xmlns:a16="http://schemas.microsoft.com/office/drawing/2014/main" id="{B0092574-CF8C-E94F-99DA-D9D0F4ACA8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4340" y="1082595"/>
            <a:ext cx="7812860" cy="5373688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 u="none" strike="noStrike">
                <a:solidFill>
                  <a:srgbClr val="27ACA7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 Categories of Instruments: </a:t>
            </a:r>
          </a:p>
          <a:p>
            <a:pPr marL="179388" indent="-179388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National Policies, Legislation, Action Plans, Strategies</a:t>
            </a: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US" sz="2000" b="1" u="none" strike="noStrike">
                <a:solidFill>
                  <a:srgbClr val="27ACA7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7 Thematic Axes of Gender Equality:</a:t>
            </a:r>
            <a:r>
              <a:rPr lang="en-US" sz="20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 Incl: Media, Leadership, Coaching, GBV, Multistakeholder Cooperation, Monitoring </a:t>
            </a:r>
            <a:r>
              <a:rPr lang="en-US" sz="200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etc</a:t>
            </a:r>
            <a:endParaRPr lang="en-US" sz="2000" b="0" u="none" strike="noStrike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 Impact Areas:</a:t>
            </a:r>
            <a:endParaRPr lang="en-US" sz="2000" b="1" u="none" strike="noStrike">
              <a:solidFill>
                <a:srgbClr val="27ACA7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 Physical Education, Physical Activity, Sport</a:t>
            </a: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 types of Frameworks and Conventions: 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  <a:buFontTx/>
              <a:buChar char="-"/>
            </a:pPr>
            <a:r>
              <a:rPr lang="en-US"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International and Regional</a:t>
            </a: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Update</a:t>
            </a:r>
            <a:r>
              <a:rPr lang="en-US" sz="16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Data collected on 40 countries, 12 published, 30 pending validation</a:t>
            </a:r>
            <a:endParaRPr lang="en-US" sz="1600" u="none" strike="noStrike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Eg: </a:t>
            </a:r>
            <a:r>
              <a:rPr lang="en-US" sz="2000">
                <a:latin typeface="+mj-lt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Singapore</a:t>
            </a:r>
            <a:r>
              <a:rPr lang="en-US" sz="2000"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sz="2000" b="0" u="none" strike="noStrike">
              <a:effectLst/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1C0C3-8444-D252-E5EE-1FC4BECAA31F}"/>
              </a:ext>
            </a:extLst>
          </p:cNvPr>
          <p:cNvSpPr/>
          <p:nvPr/>
        </p:nvSpPr>
        <p:spPr>
          <a:xfrm flipV="1">
            <a:off x="0" y="-16391"/>
            <a:ext cx="12192000" cy="9888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7C66A90-0097-788F-BBA4-A6460E70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0BE36C-9DEC-9EA0-BF94-FA2A4A5AF487}"/>
              </a:ext>
            </a:extLst>
          </p:cNvPr>
          <p:cNvSpPr txBox="1"/>
          <p:nvPr/>
        </p:nvSpPr>
        <p:spPr>
          <a:xfrm>
            <a:off x="419100" y="-46812"/>
            <a:ext cx="113538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Gender Equality: PE, PA, Sport Policy &amp; Legislation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Mapping Framework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74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a bandana on her head&#10;&#10;Description automatically generated">
            <a:extLst>
              <a:ext uri="{FF2B5EF4-FFF2-40B4-BE49-F238E27FC236}">
                <a16:creationId xmlns:a16="http://schemas.microsoft.com/office/drawing/2014/main" id="{B1886167-7D79-83A3-8D48-CF359E160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6084" cy="6858000"/>
          </a:xfrm>
          <a:prstGeom prst="rect">
            <a:avLst/>
          </a:prstGeom>
        </p:spPr>
      </p:pic>
      <p:graphicFrame>
        <p:nvGraphicFramePr>
          <p:cNvPr id="58" name="think-cell data - do not delete" hidden="1">
            <a:extLst>
              <a:ext uri="{FF2B5EF4-FFF2-40B4-BE49-F238E27FC236}">
                <a16:creationId xmlns:a16="http://schemas.microsoft.com/office/drawing/2014/main" id="{99EBE61D-D681-3670-6984-ED925B93C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606" imgH="608" progId="TCLayout.ActiveDocument.1">
                  <p:embed/>
                </p:oleObj>
              </mc:Choice>
              <mc:Fallback>
                <p:oleObj name="think-cell Slide" r:id="rId6" imgW="606" imgH="608" progId="TCLayout.ActiveDocument.1">
                  <p:embed/>
                  <p:pic>
                    <p:nvPicPr>
                      <p:cNvPr id="5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E61D-D681-3670-6984-ED925B93C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" name="btfpColumnIndicatorGroup2">
            <a:extLst>
              <a:ext uri="{FF2B5EF4-FFF2-40B4-BE49-F238E27FC236}">
                <a16:creationId xmlns:a16="http://schemas.microsoft.com/office/drawing/2014/main" id="{47976E4D-0AC5-2BD3-32F9-ECCA232288F8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96" name="btfpColumnGapBlocker241149">
              <a:extLst>
                <a:ext uri="{FF2B5EF4-FFF2-40B4-BE49-F238E27FC236}">
                  <a16:creationId xmlns:a16="http://schemas.microsoft.com/office/drawing/2014/main" id="{65010935-C4EA-DA31-C928-E88E5838035B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btfpColumnGapBlocker290533">
              <a:extLst>
                <a:ext uri="{FF2B5EF4-FFF2-40B4-BE49-F238E27FC236}">
                  <a16:creationId xmlns:a16="http://schemas.microsoft.com/office/drawing/2014/main" id="{0AFBB77C-0F9C-4C7E-AEBD-0E29B746C641}"/>
                </a:ext>
              </a:extLst>
            </p:cNvPr>
            <p:cNvSpPr/>
            <p:nvPr/>
          </p:nvSpPr>
          <p:spPr>
            <a:xfrm>
              <a:off x="7668419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btfpColumnIndicator329450">
              <a:extLst>
                <a:ext uri="{FF2B5EF4-FFF2-40B4-BE49-F238E27FC236}">
                  <a16:creationId xmlns:a16="http://schemas.microsoft.com/office/drawing/2014/main" id="{3C15AEDF-C26A-F58D-1452-A5D400AFB3EC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btfpColumnIndicator448218">
              <a:extLst>
                <a:ext uri="{FF2B5EF4-FFF2-40B4-BE49-F238E27FC236}">
                  <a16:creationId xmlns:a16="http://schemas.microsoft.com/office/drawing/2014/main" id="{18FB355C-2AE0-C8AA-4D4F-A378E0887DCF}"/>
                </a:ext>
              </a:extLst>
            </p:cNvPr>
            <p:cNvCxnSpPr/>
            <p:nvPr/>
          </p:nvCxnSpPr>
          <p:spPr>
            <a:xfrm flipV="1">
              <a:off x="8208963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btfpColumnGapBlocker389005">
              <a:extLst>
                <a:ext uri="{FF2B5EF4-FFF2-40B4-BE49-F238E27FC236}">
                  <a16:creationId xmlns:a16="http://schemas.microsoft.com/office/drawing/2014/main" id="{42A553D3-8C4F-5ACE-0C5C-8C577CD19FC6}"/>
                </a:ext>
              </a:extLst>
            </p:cNvPr>
            <p:cNvSpPr/>
            <p:nvPr/>
          </p:nvSpPr>
          <p:spPr>
            <a:xfrm>
              <a:off x="3983038" y="6926580"/>
              <a:ext cx="540543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btfpColumnIndicator693172">
              <a:extLst>
                <a:ext uri="{FF2B5EF4-FFF2-40B4-BE49-F238E27FC236}">
                  <a16:creationId xmlns:a16="http://schemas.microsoft.com/office/drawing/2014/main" id="{EC2500C1-9D0F-78EF-7218-9BB3DEE0EA74}"/>
                </a:ext>
              </a:extLst>
            </p:cNvPr>
            <p:cNvCxnSpPr/>
            <p:nvPr/>
          </p:nvCxnSpPr>
          <p:spPr>
            <a:xfrm flipV="1">
              <a:off x="7668419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btfpColumnIndicator401270">
              <a:extLst>
                <a:ext uri="{FF2B5EF4-FFF2-40B4-BE49-F238E27FC236}">
                  <a16:creationId xmlns:a16="http://schemas.microsoft.com/office/drawing/2014/main" id="{55F5BCCA-9650-DCDB-6967-4203914652C0}"/>
                </a:ext>
              </a:extLst>
            </p:cNvPr>
            <p:cNvCxnSpPr/>
            <p:nvPr/>
          </p:nvCxnSpPr>
          <p:spPr>
            <a:xfrm flipV="1">
              <a:off x="4523581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btfpColumnGapBlocker429975">
              <a:extLst>
                <a:ext uri="{FF2B5EF4-FFF2-40B4-BE49-F238E27FC236}">
                  <a16:creationId xmlns:a16="http://schemas.microsoft.com/office/drawing/2014/main" id="{2054FE19-1EE5-86D1-565B-9E19BA77BA8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btfpColumnIndicator998217">
              <a:extLst>
                <a:ext uri="{FF2B5EF4-FFF2-40B4-BE49-F238E27FC236}">
                  <a16:creationId xmlns:a16="http://schemas.microsoft.com/office/drawing/2014/main" id="{EF621DF2-9BF2-21A9-34F6-503BAD91EFE9}"/>
                </a:ext>
              </a:extLst>
            </p:cNvPr>
            <p:cNvCxnSpPr/>
            <p:nvPr/>
          </p:nvCxnSpPr>
          <p:spPr>
            <a:xfrm flipV="1">
              <a:off x="398303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btfpColumnIndicator545207">
              <a:extLst>
                <a:ext uri="{FF2B5EF4-FFF2-40B4-BE49-F238E27FC236}">
                  <a16:creationId xmlns:a16="http://schemas.microsoft.com/office/drawing/2014/main" id="{4168FBF6-2CB6-56AC-51FB-8AAB862DC226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btfpColumnIndicatorGroup1">
            <a:extLst>
              <a:ext uri="{FF2B5EF4-FFF2-40B4-BE49-F238E27FC236}">
                <a16:creationId xmlns:a16="http://schemas.microsoft.com/office/drawing/2014/main" id="{DF4505A4-3BDD-D7C2-6044-FE376D0D9D6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5" name="btfpColumnGapBlocker348488">
              <a:extLst>
                <a:ext uri="{FF2B5EF4-FFF2-40B4-BE49-F238E27FC236}">
                  <a16:creationId xmlns:a16="http://schemas.microsoft.com/office/drawing/2014/main" id="{C51C2C15-AACF-303B-FC73-D32BCE9AA0B8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btfpColumnGapBlocker744430">
              <a:extLst>
                <a:ext uri="{FF2B5EF4-FFF2-40B4-BE49-F238E27FC236}">
                  <a16:creationId xmlns:a16="http://schemas.microsoft.com/office/drawing/2014/main" id="{74B65DAB-76DD-9F20-6A5C-E58A544D0339}"/>
                </a:ext>
              </a:extLst>
            </p:cNvPr>
            <p:cNvSpPr/>
            <p:nvPr/>
          </p:nvSpPr>
          <p:spPr>
            <a:xfrm>
              <a:off x="7668419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btfpColumnIndicator421791">
              <a:extLst>
                <a:ext uri="{FF2B5EF4-FFF2-40B4-BE49-F238E27FC236}">
                  <a16:creationId xmlns:a16="http://schemas.microsoft.com/office/drawing/2014/main" id="{F6F5A9B9-A473-056D-DA9C-8132E7C30315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btfpColumnIndicator629606">
              <a:extLst>
                <a:ext uri="{FF2B5EF4-FFF2-40B4-BE49-F238E27FC236}">
                  <a16:creationId xmlns:a16="http://schemas.microsoft.com/office/drawing/2014/main" id="{4F55656D-10BE-B7E1-3356-0CB61E32BA0E}"/>
                </a:ext>
              </a:extLst>
            </p:cNvPr>
            <p:cNvCxnSpPr/>
            <p:nvPr/>
          </p:nvCxnSpPr>
          <p:spPr>
            <a:xfrm flipV="1">
              <a:off x="8208963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btfpColumnGapBlocker333386">
              <a:extLst>
                <a:ext uri="{FF2B5EF4-FFF2-40B4-BE49-F238E27FC236}">
                  <a16:creationId xmlns:a16="http://schemas.microsoft.com/office/drawing/2014/main" id="{87DD8E74-B455-2D2D-8DD4-20E47E3297E3}"/>
                </a:ext>
              </a:extLst>
            </p:cNvPr>
            <p:cNvSpPr/>
            <p:nvPr/>
          </p:nvSpPr>
          <p:spPr>
            <a:xfrm>
              <a:off x="3983038" y="-205740"/>
              <a:ext cx="540543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btfpColumnIndicator789635">
              <a:extLst>
                <a:ext uri="{FF2B5EF4-FFF2-40B4-BE49-F238E27FC236}">
                  <a16:creationId xmlns:a16="http://schemas.microsoft.com/office/drawing/2014/main" id="{5AB93294-BC8A-37B0-4D17-0350FC3CA0C9}"/>
                </a:ext>
              </a:extLst>
            </p:cNvPr>
            <p:cNvCxnSpPr/>
            <p:nvPr/>
          </p:nvCxnSpPr>
          <p:spPr>
            <a:xfrm flipV="1">
              <a:off x="7668419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btfpColumnIndicator258661">
              <a:extLst>
                <a:ext uri="{FF2B5EF4-FFF2-40B4-BE49-F238E27FC236}">
                  <a16:creationId xmlns:a16="http://schemas.microsoft.com/office/drawing/2014/main" id="{B8CDFD5D-0B57-A5FC-C859-26B003122DEF}"/>
                </a:ext>
              </a:extLst>
            </p:cNvPr>
            <p:cNvCxnSpPr/>
            <p:nvPr/>
          </p:nvCxnSpPr>
          <p:spPr>
            <a:xfrm flipV="1">
              <a:off x="4523581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btfpColumnGapBlocker135409">
              <a:extLst>
                <a:ext uri="{FF2B5EF4-FFF2-40B4-BE49-F238E27FC236}">
                  <a16:creationId xmlns:a16="http://schemas.microsoft.com/office/drawing/2014/main" id="{CBC91079-BD24-00AD-A864-DDB7D792EBCC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btfpColumnIndicator125502">
              <a:extLst>
                <a:ext uri="{FF2B5EF4-FFF2-40B4-BE49-F238E27FC236}">
                  <a16:creationId xmlns:a16="http://schemas.microsoft.com/office/drawing/2014/main" id="{E948C9C4-323F-6F83-4759-845FD37F5987}"/>
                </a:ext>
              </a:extLst>
            </p:cNvPr>
            <p:cNvCxnSpPr/>
            <p:nvPr/>
          </p:nvCxnSpPr>
          <p:spPr>
            <a:xfrm flipV="1">
              <a:off x="398303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btfpColumnIndicator561428">
              <a:extLst>
                <a:ext uri="{FF2B5EF4-FFF2-40B4-BE49-F238E27FC236}">
                  <a16:creationId xmlns:a16="http://schemas.microsoft.com/office/drawing/2014/main" id="{F29059B4-17BA-14B9-0D3B-C8488F470179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2EC879BC-3155-A152-FBEE-97F632A3A9FD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+mj-lt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8D639E5-31F5-085D-7521-13EA007C3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AB29798-CFB2-3324-2255-3775D515F998}"/>
              </a:ext>
            </a:extLst>
          </p:cNvPr>
          <p:cNvSpPr/>
          <p:nvPr/>
        </p:nvSpPr>
        <p:spPr>
          <a:xfrm>
            <a:off x="3123507" y="3944978"/>
            <a:ext cx="8739737" cy="7201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ACA7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2F6AF6-174B-6D2E-B81E-B6128F37B51E}"/>
              </a:ext>
            </a:extLst>
          </p:cNvPr>
          <p:cNvCxnSpPr>
            <a:cxnSpLocks/>
          </p:cNvCxnSpPr>
          <p:nvPr/>
        </p:nvCxnSpPr>
        <p:spPr>
          <a:xfrm>
            <a:off x="4881966" y="5790348"/>
            <a:ext cx="6726554" cy="0"/>
          </a:xfrm>
          <a:prstGeom prst="line">
            <a:avLst/>
          </a:prstGeom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D20DF8-CA73-6599-28B9-92682A790069}"/>
              </a:ext>
            </a:extLst>
          </p:cNvPr>
          <p:cNvCxnSpPr>
            <a:cxnSpLocks/>
          </p:cNvCxnSpPr>
          <p:nvPr/>
        </p:nvCxnSpPr>
        <p:spPr>
          <a:xfrm>
            <a:off x="4881966" y="1835525"/>
            <a:ext cx="6726555" cy="0"/>
          </a:xfrm>
          <a:prstGeom prst="line">
            <a:avLst/>
          </a:prstGeom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1ADFDC11-DB06-0C84-E1D3-1A8EABA4C452}"/>
              </a:ext>
            </a:extLst>
          </p:cNvPr>
          <p:cNvSpPr txBox="1"/>
          <p:nvPr/>
        </p:nvSpPr>
        <p:spPr>
          <a:xfrm>
            <a:off x="5205894" y="2043979"/>
            <a:ext cx="546559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People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Process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Possibility</a:t>
            </a:r>
            <a:endParaRPr lang="en-US" sz="4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CD061-7C35-8D9B-D847-478666D1D005}"/>
              </a:ext>
            </a:extLst>
          </p:cNvPr>
          <p:cNvSpPr txBox="1"/>
          <p:nvPr/>
        </p:nvSpPr>
        <p:spPr>
          <a:xfrm>
            <a:off x="838200" y="261417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Observation</a:t>
            </a:r>
            <a:endParaRPr lang="en-ZA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11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uple of women in sports gear&#10;&#10;AI-generated content may be incorrect.">
            <a:extLst>
              <a:ext uri="{FF2B5EF4-FFF2-40B4-BE49-F238E27FC236}">
                <a16:creationId xmlns:a16="http://schemas.microsoft.com/office/drawing/2014/main" id="{7F5FB2DF-F632-245F-1D96-5BE07402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8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F4AE8-7203-C78D-711C-DABBB3EAF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7013A410-3603-8B49-9355-42D91A3DA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55176" y="-1"/>
            <a:ext cx="1735443" cy="685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2813B35-D54F-218F-84F6-271D43E8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989280" y="0"/>
            <a:ext cx="537611" cy="6858000"/>
          </a:xfrm>
          <a:prstGeom prst="rect">
            <a:avLst/>
          </a:prstGeom>
        </p:spPr>
      </p:pic>
      <p:sp>
        <p:nvSpPr>
          <p:cNvPr id="21" name="ZoneTexte 10">
            <a:extLst>
              <a:ext uri="{FF2B5EF4-FFF2-40B4-BE49-F238E27FC236}">
                <a16:creationId xmlns:a16="http://schemas.microsoft.com/office/drawing/2014/main" id="{D0EF0A69-5149-E4D3-0C3D-916FC52D1B84}"/>
              </a:ext>
            </a:extLst>
          </p:cNvPr>
          <p:cNvSpPr txBox="1"/>
          <p:nvPr/>
        </p:nvSpPr>
        <p:spPr>
          <a:xfrm>
            <a:off x="1859875" y="530752"/>
            <a:ext cx="2067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b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  <a:b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GENDER</a:t>
            </a:r>
            <a:b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b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0" cap="all" dirty="0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SPORT</a:t>
            </a:r>
          </a:p>
        </p:txBody>
      </p:sp>
      <p:sp>
        <p:nvSpPr>
          <p:cNvPr id="22" name="Ellipse 26">
            <a:extLst>
              <a:ext uri="{FF2B5EF4-FFF2-40B4-BE49-F238E27FC236}">
                <a16:creationId xmlns:a16="http://schemas.microsoft.com/office/drawing/2014/main" id="{E33D75BD-4FA2-2250-7746-8D21FFE3BA2F}"/>
              </a:ext>
            </a:extLst>
          </p:cNvPr>
          <p:cNvSpPr/>
          <p:nvPr/>
        </p:nvSpPr>
        <p:spPr>
          <a:xfrm>
            <a:off x="6736872" y="793868"/>
            <a:ext cx="5599243" cy="5159828"/>
          </a:xfrm>
          <a:prstGeom prst="ellipse">
            <a:avLst/>
          </a:prstGeom>
          <a:noFill/>
          <a:ln w="19050">
            <a:solidFill>
              <a:srgbClr val="00B3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7">
            <a:extLst>
              <a:ext uri="{FF2B5EF4-FFF2-40B4-BE49-F238E27FC236}">
                <a16:creationId xmlns:a16="http://schemas.microsoft.com/office/drawing/2014/main" id="{4E952D69-DA1E-25ED-49A9-B2830BCACED1}"/>
              </a:ext>
            </a:extLst>
          </p:cNvPr>
          <p:cNvSpPr/>
          <p:nvPr/>
        </p:nvSpPr>
        <p:spPr>
          <a:xfrm>
            <a:off x="6900157" y="587040"/>
            <a:ext cx="5599243" cy="5159828"/>
          </a:xfrm>
          <a:prstGeom prst="ellipse">
            <a:avLst/>
          </a:prstGeom>
          <a:noFill/>
          <a:ln w="19050">
            <a:solidFill>
              <a:srgbClr val="00B3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 descr="Cover">
            <a:extLst>
              <a:ext uri="{FF2B5EF4-FFF2-40B4-BE49-F238E27FC236}">
                <a16:creationId xmlns:a16="http://schemas.microsoft.com/office/drawing/2014/main" id="{858309EF-31FB-AD67-C520-91E4AAD51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7813" r="21875" b="7813"/>
          <a:stretch/>
        </p:blipFill>
        <p:spPr bwMode="auto">
          <a:xfrm>
            <a:off x="7049957" y="904304"/>
            <a:ext cx="4973077" cy="49730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8">
            <a:extLst>
              <a:ext uri="{FF2B5EF4-FFF2-40B4-BE49-F238E27FC236}">
                <a16:creationId xmlns:a16="http://schemas.microsoft.com/office/drawing/2014/main" id="{0473CFFD-C506-8FBA-E657-BCAE06FA7CCD}"/>
              </a:ext>
            </a:extLst>
          </p:cNvPr>
          <p:cNvSpPr/>
          <p:nvPr/>
        </p:nvSpPr>
        <p:spPr>
          <a:xfrm>
            <a:off x="6900156" y="1111132"/>
            <a:ext cx="5599243" cy="5159828"/>
          </a:xfrm>
          <a:prstGeom prst="ellipse">
            <a:avLst/>
          </a:prstGeom>
          <a:noFill/>
          <a:ln w="19050">
            <a:solidFill>
              <a:srgbClr val="00B3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51E88-3FB5-8D02-3A03-3BB3B56E4C96}"/>
              </a:ext>
            </a:extLst>
          </p:cNvPr>
          <p:cNvSpPr txBox="1"/>
          <p:nvPr/>
        </p:nvSpPr>
        <p:spPr>
          <a:xfrm>
            <a:off x="894535" y="3218321"/>
            <a:ext cx="581176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5500" b="1">
                <a:solidFill>
                  <a:srgbClr val="00B3AB"/>
                </a:solidFill>
                <a:latin typeface="Arial Black" panose="020B0A04020102020204" pitchFamily="34" charset="0"/>
                <a:ea typeface="Noto Sans" panose="020B0502040504020204" pitchFamily="34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47F79-79AD-7ED3-1423-720C23E5A9FB}"/>
              </a:ext>
            </a:extLst>
          </p:cNvPr>
          <p:cNvSpPr txBox="1"/>
          <p:nvPr/>
        </p:nvSpPr>
        <p:spPr>
          <a:xfrm>
            <a:off x="484786" y="2430964"/>
            <a:ext cx="64018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8800" b="1">
                <a:solidFill>
                  <a:schemeClr val="bg1"/>
                </a:solidFill>
                <a:latin typeface="Arial Black" panose="020B0A04020102020204" pitchFamily="34" charset="0"/>
                <a:ea typeface="Noto Sans" panose="020B0502040504020204" pitchFamily="34"/>
                <a:cs typeface="Noto Sans" panose="020B0502040504020204" pitchFamily="34"/>
              </a:rPr>
              <a:t>THANK  </a:t>
            </a:r>
            <a:endParaRPr lang="en-ZA" sz="8800">
              <a:latin typeface="Arial Black" panose="020B0A04020102020204" pitchFamily="34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C4077EE6-820E-2DE0-3BBA-252534748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35" y="530752"/>
            <a:ext cx="1323440" cy="1323440"/>
          </a:xfrm>
          <a:prstGeom prst="rect">
            <a:avLst/>
          </a:prstGeom>
        </p:spPr>
      </p:pic>
      <p:sp>
        <p:nvSpPr>
          <p:cNvPr id="7" name="ZoneTexte 10">
            <a:extLst>
              <a:ext uri="{FF2B5EF4-FFF2-40B4-BE49-F238E27FC236}">
                <a16:creationId xmlns:a16="http://schemas.microsoft.com/office/drawing/2014/main" id="{B97128DC-C524-8264-0552-4391934C6177}"/>
              </a:ext>
            </a:extLst>
          </p:cNvPr>
          <p:cNvSpPr txBox="1"/>
          <p:nvPr/>
        </p:nvSpPr>
        <p:spPr>
          <a:xfrm>
            <a:off x="484786" y="6122169"/>
            <a:ext cx="7169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00B3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www.genderequalitysport.org</a:t>
            </a:r>
            <a:endParaRPr lang="en-US" sz="2800" b="1" i="0" cap="all" dirty="0">
              <a:solidFill>
                <a:srgbClr val="00B3A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A1DBB-17FB-0F21-0B51-9AE4B2FD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407700A4-ACE0-7792-71E4-15C8BB9476AC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5" name="btfpColumnGapBlocker610427">
              <a:extLst>
                <a:ext uri="{FF2B5EF4-FFF2-40B4-BE49-F238E27FC236}">
                  <a16:creationId xmlns:a16="http://schemas.microsoft.com/office/drawing/2014/main" id="{29CFF215-E238-AAF7-7BB4-D1A9C0A5F29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519665">
              <a:extLst>
                <a:ext uri="{FF2B5EF4-FFF2-40B4-BE49-F238E27FC236}">
                  <a16:creationId xmlns:a16="http://schemas.microsoft.com/office/drawing/2014/main" id="{1798C3E9-19F3-CFF4-9465-87A22DC8271B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btfpColumnIndicator397362">
              <a:extLst>
                <a:ext uri="{FF2B5EF4-FFF2-40B4-BE49-F238E27FC236}">
                  <a16:creationId xmlns:a16="http://schemas.microsoft.com/office/drawing/2014/main" id="{BE0FF551-FBAE-55D3-C9F6-0FEEB7493482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309951">
              <a:extLst>
                <a:ext uri="{FF2B5EF4-FFF2-40B4-BE49-F238E27FC236}">
                  <a16:creationId xmlns:a16="http://schemas.microsoft.com/office/drawing/2014/main" id="{E67DF305-9C97-A991-97BF-2658281D8D1F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0FE2E876-29F0-C824-B33D-1B198F58D115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4" name="btfpColumnGapBlocker642059">
              <a:extLst>
                <a:ext uri="{FF2B5EF4-FFF2-40B4-BE49-F238E27FC236}">
                  <a16:creationId xmlns:a16="http://schemas.microsoft.com/office/drawing/2014/main" id="{D8880D17-E6CF-1910-013B-8463CD636F2D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251558">
              <a:extLst>
                <a:ext uri="{FF2B5EF4-FFF2-40B4-BE49-F238E27FC236}">
                  <a16:creationId xmlns:a16="http://schemas.microsoft.com/office/drawing/2014/main" id="{40853B23-890C-7FCE-EA5C-FAA821FAC731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btfpColumnIndicator656101">
              <a:extLst>
                <a:ext uri="{FF2B5EF4-FFF2-40B4-BE49-F238E27FC236}">
                  <a16:creationId xmlns:a16="http://schemas.microsoft.com/office/drawing/2014/main" id="{588233D9-1957-8A91-EFEF-FA18652D3AF5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867017">
              <a:extLst>
                <a:ext uri="{FF2B5EF4-FFF2-40B4-BE49-F238E27FC236}">
                  <a16:creationId xmlns:a16="http://schemas.microsoft.com/office/drawing/2014/main" id="{EAD44081-46E8-0F77-D1F5-38EE0FCFFC1B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person with a bandana on her head&#10;&#10;Description automatically generated">
            <a:extLst>
              <a:ext uri="{FF2B5EF4-FFF2-40B4-BE49-F238E27FC236}">
                <a16:creationId xmlns:a16="http://schemas.microsoft.com/office/drawing/2014/main" id="{648AB2A9-9DEB-0191-27B8-5363215A2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0"/>
            <a:ext cx="458608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2F3EA1-2CF3-D5CC-251F-388FC5121181}"/>
              </a:ext>
            </a:extLst>
          </p:cNvPr>
          <p:cNvSpPr/>
          <p:nvPr/>
        </p:nvSpPr>
        <p:spPr>
          <a:xfrm>
            <a:off x="10244" y="0"/>
            <a:ext cx="778904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C135CDF-A261-72CE-3E86-3ED2F213009A}"/>
              </a:ext>
            </a:extLst>
          </p:cNvPr>
          <p:cNvCxnSpPr>
            <a:cxnSpLocks/>
          </p:cNvCxnSpPr>
          <p:nvPr/>
        </p:nvCxnSpPr>
        <p:spPr>
          <a:xfrm flipH="1">
            <a:off x="6125454" y="0"/>
            <a:ext cx="1687286" cy="6858000"/>
          </a:xfrm>
          <a:prstGeom prst="line">
            <a:avLst/>
          </a:prstGeom>
          <a:ln w="76200">
            <a:solidFill>
              <a:srgbClr val="00B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9AF915A1-F4B5-4C9C-7BAE-AB0F63E5DA2A}"/>
              </a:ext>
            </a:extLst>
          </p:cNvPr>
          <p:cNvSpPr/>
          <p:nvPr/>
        </p:nvSpPr>
        <p:spPr>
          <a:xfrm rot="10800000" flipV="1">
            <a:off x="4641795" y="0"/>
            <a:ext cx="1850571" cy="3416320"/>
          </a:xfrm>
          <a:prstGeom prst="triangle">
            <a:avLst>
              <a:gd name="adj" fmla="val 53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33D4A6-748E-22BB-3B84-8FF34472A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722" y="140404"/>
            <a:ext cx="400110" cy="4001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A17134-FEA9-5A72-D5F4-0710C8CA2514}"/>
              </a:ext>
            </a:extLst>
          </p:cNvPr>
          <p:cNvSpPr txBox="1"/>
          <p:nvPr/>
        </p:nvSpPr>
        <p:spPr>
          <a:xfrm>
            <a:off x="419100" y="-137160"/>
            <a:ext cx="66708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fr-FR" sz="4400" b="1" dirty="0">
              <a:solidFill>
                <a:srgbClr val="00B3A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fr-FR" sz="44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Safe and Inclusive </a:t>
            </a:r>
            <a:r>
              <a:rPr lang="fr-FR" sz="4400" b="1" dirty="0">
                <a:solidFill>
                  <a:srgbClr val="00B3A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Physical Education, Physical Activity, and Sport for Girls and </a:t>
            </a:r>
            <a:r>
              <a:rPr lang="fr-FR" sz="4400" b="1" dirty="0" err="1">
                <a:solidFill>
                  <a:srgbClr val="00B3A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Women</a:t>
            </a:r>
            <a:r>
              <a:rPr lang="fr-FR" sz="4400" b="1" dirty="0">
                <a:solidFill>
                  <a:srgbClr val="00B3A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fr-FR" sz="44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 all </a:t>
            </a:r>
            <a:r>
              <a:rPr lang="fr-FR" sz="4400" b="1" dirty="0" err="1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their</a:t>
            </a:r>
            <a:r>
              <a:rPr lang="fr-FR" sz="44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Diversity</a:t>
            </a:r>
          </a:p>
          <a:p>
            <a:endParaRPr lang="fr-FR" sz="4400" b="1" dirty="0">
              <a:solidFill>
                <a:srgbClr val="00B3A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fr-FR" sz="4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90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CF20A-0B25-B142-8C87-7721B1A8D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33AB866F-9D64-C78B-9331-AE96E8E7FC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AB866F-9D64-C78B-9331-AE96E8E7F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B2E351B-7842-9AD8-784C-0A629FF13949}"/>
              </a:ext>
            </a:extLst>
          </p:cNvPr>
          <p:cNvSpPr/>
          <p:nvPr/>
        </p:nvSpPr>
        <p:spPr>
          <a:xfrm flipV="1">
            <a:off x="0" y="1629638"/>
            <a:ext cx="12192000" cy="36958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>
              <a:latin typeface="+mj-lt"/>
            </a:endParaRPr>
          </a:p>
        </p:txBody>
      </p:sp>
      <p:grpSp>
        <p:nvGrpSpPr>
          <p:cNvPr id="13" name="btfpColumnIndicatorGroup2">
            <a:extLst>
              <a:ext uri="{FF2B5EF4-FFF2-40B4-BE49-F238E27FC236}">
                <a16:creationId xmlns:a16="http://schemas.microsoft.com/office/drawing/2014/main" id="{E4B4F2C0-706B-28D2-49F6-2D5500DEF853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1" name="btfpColumnGapBlocker357191">
              <a:extLst>
                <a:ext uri="{FF2B5EF4-FFF2-40B4-BE49-F238E27FC236}">
                  <a16:creationId xmlns:a16="http://schemas.microsoft.com/office/drawing/2014/main" id="{B793B30D-EA0D-5B49-5F88-54510264F17F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btfpColumnGapBlocker231902">
              <a:extLst>
                <a:ext uri="{FF2B5EF4-FFF2-40B4-BE49-F238E27FC236}">
                  <a16:creationId xmlns:a16="http://schemas.microsoft.com/office/drawing/2014/main" id="{C2609410-B783-1C3D-17FC-18C362D50BA6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btfpColumnIndicator671382">
              <a:extLst>
                <a:ext uri="{FF2B5EF4-FFF2-40B4-BE49-F238E27FC236}">
                  <a16:creationId xmlns:a16="http://schemas.microsoft.com/office/drawing/2014/main" id="{01F5D7DF-712A-5024-379C-9081F19176F8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748990">
              <a:extLst>
                <a:ext uri="{FF2B5EF4-FFF2-40B4-BE49-F238E27FC236}">
                  <a16:creationId xmlns:a16="http://schemas.microsoft.com/office/drawing/2014/main" id="{BE61079C-2D6D-4D85-CC9A-37D582D42DAF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btfpColumnIndicatorGroup1">
            <a:extLst>
              <a:ext uri="{FF2B5EF4-FFF2-40B4-BE49-F238E27FC236}">
                <a16:creationId xmlns:a16="http://schemas.microsoft.com/office/drawing/2014/main" id="{12C097AA-70FE-7971-A9D7-B93E78047B31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0" name="btfpColumnGapBlocker782995">
              <a:extLst>
                <a:ext uri="{FF2B5EF4-FFF2-40B4-BE49-F238E27FC236}">
                  <a16:creationId xmlns:a16="http://schemas.microsoft.com/office/drawing/2014/main" id="{3B5D5324-616C-D2D2-669E-5A3FD98244D3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btfpColumnGapBlocker599982">
              <a:extLst>
                <a:ext uri="{FF2B5EF4-FFF2-40B4-BE49-F238E27FC236}">
                  <a16:creationId xmlns:a16="http://schemas.microsoft.com/office/drawing/2014/main" id="{E687177F-E45E-FD6C-BB79-3F6C8ADEDA8C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btfpColumnIndicator571849">
              <a:extLst>
                <a:ext uri="{FF2B5EF4-FFF2-40B4-BE49-F238E27FC236}">
                  <a16:creationId xmlns:a16="http://schemas.microsoft.com/office/drawing/2014/main" id="{58FEF736-A786-3301-2E1F-9F5F7FECFA47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895794">
              <a:extLst>
                <a:ext uri="{FF2B5EF4-FFF2-40B4-BE49-F238E27FC236}">
                  <a16:creationId xmlns:a16="http://schemas.microsoft.com/office/drawing/2014/main" id="{B1762D23-78E9-34E6-905B-63018143E82C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1" descr="signature_3277626147">
            <a:extLst>
              <a:ext uri="{FF2B5EF4-FFF2-40B4-BE49-F238E27FC236}">
                <a16:creationId xmlns:a16="http://schemas.microsoft.com/office/drawing/2014/main" id="{503D016A-54C5-9DDF-1BF5-A70FA544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8" y="2595037"/>
            <a:ext cx="1765005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AF3FC5-45F5-CC93-0495-D022ECAD8328}"/>
              </a:ext>
            </a:extLst>
          </p:cNvPr>
          <p:cNvSpPr txBox="1"/>
          <p:nvPr/>
        </p:nvSpPr>
        <p:spPr>
          <a:xfrm>
            <a:off x="2799022" y="2600376"/>
            <a:ext cx="8554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600" dirty="0">
                <a:solidFill>
                  <a:srgbClr val="FFFFFF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Our role is to </a:t>
            </a:r>
            <a:r>
              <a:rPr lang="en-CH" sz="3600" b="1" dirty="0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aggregate</a:t>
            </a:r>
            <a:r>
              <a:rPr lang="en-CH" sz="3600" dirty="0">
                <a:solidFill>
                  <a:srgbClr val="FFFFFF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 and promote sharing of </a:t>
            </a:r>
            <a:r>
              <a:rPr lang="en-CH" sz="3600" b="1" dirty="0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data a</a:t>
            </a:r>
            <a:r>
              <a:rPr lang="en-GB" sz="3600" b="1" dirty="0" err="1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nd</a:t>
            </a:r>
            <a:r>
              <a:rPr lang="en-CH" sz="3600" b="1" dirty="0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 research </a:t>
            </a:r>
            <a:r>
              <a:rPr lang="en-CH" sz="3600" dirty="0">
                <a:solidFill>
                  <a:srgbClr val="FFFFFF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for </a:t>
            </a:r>
            <a:r>
              <a:rPr lang="en-CH" sz="3600" b="1" dirty="0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policy makers </a:t>
            </a:r>
            <a:r>
              <a:rPr lang="en-CH" sz="3600" dirty="0">
                <a:solidFill>
                  <a:srgbClr val="FFFFFF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and </a:t>
            </a:r>
            <a:r>
              <a:rPr lang="en-CH" sz="3600" b="1" dirty="0">
                <a:solidFill>
                  <a:srgbClr val="00B3AB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practitioners</a:t>
            </a:r>
            <a:r>
              <a:rPr lang="en-CH" sz="3600" dirty="0">
                <a:solidFill>
                  <a:srgbClr val="FFFFFF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AAF498-7D98-180D-F139-6D7D74756C89}"/>
              </a:ext>
            </a:extLst>
          </p:cNvPr>
          <p:cNvCxnSpPr>
            <a:cxnSpLocks/>
          </p:cNvCxnSpPr>
          <p:nvPr/>
        </p:nvCxnSpPr>
        <p:spPr>
          <a:xfrm rot="16200000">
            <a:off x="6224579" y="-5485916"/>
            <a:ext cx="0" cy="13364300"/>
          </a:xfrm>
          <a:prstGeom prst="line">
            <a:avLst/>
          </a:prstGeom>
          <a:ln w="38100" cap="flat" cmpd="sng" algn="ctr">
            <a:solidFill>
              <a:srgbClr val="27ACA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C28E9A-37F4-A9C8-7398-CB96B12A2AC2}"/>
              </a:ext>
            </a:extLst>
          </p:cNvPr>
          <p:cNvCxnSpPr>
            <a:cxnSpLocks/>
          </p:cNvCxnSpPr>
          <p:nvPr/>
        </p:nvCxnSpPr>
        <p:spPr>
          <a:xfrm rot="16200000">
            <a:off x="6070948" y="-437940"/>
            <a:ext cx="0" cy="12393567"/>
          </a:xfrm>
          <a:prstGeom prst="line">
            <a:avLst/>
          </a:prstGeom>
          <a:ln w="38100" cap="flat" cmpd="sng" algn="ctr">
            <a:solidFill>
              <a:srgbClr val="27ACA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552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DC0354F7-5199-FFB8-727D-298ADF3584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0354F7-5199-FFB8-727D-298ADF358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69EFE07-4D3B-597C-E270-0E43C263B853}"/>
              </a:ext>
            </a:extLst>
          </p:cNvPr>
          <p:cNvSpPr/>
          <p:nvPr/>
        </p:nvSpPr>
        <p:spPr>
          <a:xfrm>
            <a:off x="6720654" y="4416624"/>
            <a:ext cx="4497601" cy="1473173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27ACA7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20CE39B1-8BC7-71C3-C3A3-99D0ECFDD5B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5" name="btfpColumnGapBlocker963148">
              <a:extLst>
                <a:ext uri="{FF2B5EF4-FFF2-40B4-BE49-F238E27FC236}">
                  <a16:creationId xmlns:a16="http://schemas.microsoft.com/office/drawing/2014/main" id="{CA33B5F2-EF0C-F4F8-E237-F417E757CDB5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789888">
              <a:extLst>
                <a:ext uri="{FF2B5EF4-FFF2-40B4-BE49-F238E27FC236}">
                  <a16:creationId xmlns:a16="http://schemas.microsoft.com/office/drawing/2014/main" id="{B4367E1C-D657-41D8-89D9-B0081B0477A9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btfpColumnIndicator668508">
              <a:extLst>
                <a:ext uri="{FF2B5EF4-FFF2-40B4-BE49-F238E27FC236}">
                  <a16:creationId xmlns:a16="http://schemas.microsoft.com/office/drawing/2014/main" id="{DC5ED5A0-4F1A-EB16-A18D-20183C69515D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548866">
              <a:extLst>
                <a:ext uri="{FF2B5EF4-FFF2-40B4-BE49-F238E27FC236}">
                  <a16:creationId xmlns:a16="http://schemas.microsoft.com/office/drawing/2014/main" id="{7B9BA6F7-EBD2-3711-068B-0497D881AE14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410F773D-A220-351B-9D75-434987B8D98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4" name="btfpColumnGapBlocker376872">
              <a:extLst>
                <a:ext uri="{FF2B5EF4-FFF2-40B4-BE49-F238E27FC236}">
                  <a16:creationId xmlns:a16="http://schemas.microsoft.com/office/drawing/2014/main" id="{6003CCBB-1F69-AD26-76BA-55F25AA6E178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378374">
              <a:extLst>
                <a:ext uri="{FF2B5EF4-FFF2-40B4-BE49-F238E27FC236}">
                  <a16:creationId xmlns:a16="http://schemas.microsoft.com/office/drawing/2014/main" id="{3911841F-E843-4229-76FD-B996E691DA00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btfpColumnIndicator727209">
              <a:extLst>
                <a:ext uri="{FF2B5EF4-FFF2-40B4-BE49-F238E27FC236}">
                  <a16:creationId xmlns:a16="http://schemas.microsoft.com/office/drawing/2014/main" id="{710EA7AD-FB59-CC55-56A3-E08214FCE130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253199">
              <a:extLst>
                <a:ext uri="{FF2B5EF4-FFF2-40B4-BE49-F238E27FC236}">
                  <a16:creationId xmlns:a16="http://schemas.microsoft.com/office/drawing/2014/main" id="{5734D46B-B038-6050-064E-A6B0E3966ECE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329603" y="9422401"/>
            <a:ext cx="451489" cy="350844"/>
          </a:xfrm>
          <a:prstGeom prst="rect">
            <a:avLst/>
          </a:prstGeom>
          <a:noFill/>
          <a:ln>
            <a:noFill/>
          </a:ln>
        </p:spPr>
        <p:txBody>
          <a:bodyPr vert="horz" wrap="none" lIns="119993" tIns="59997" rIns="119993" bIns="59997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fr-CH" sz="1467">
                <a:solidFill>
                  <a:srgbClr val="FFFFFF"/>
                </a:solidFill>
                <a:latin typeface="+mj-lt"/>
                <a:ea typeface="Arial Unicode MS" pitchFamily="2"/>
                <a:cs typeface="LucidaSans" pitchFamily="2"/>
              </a:rPr>
              <a:t>(</a:t>
            </a:r>
            <a:fld id="{AF2B39BF-0E3B-442E-A6F8-BAFFC955A169}" type="slidenum">
              <a:rPr lang="fr-CH" sz="1467">
                <a:solidFill>
                  <a:srgbClr val="FFFFFF"/>
                </a:solidFill>
                <a:latin typeface="+mj-lt"/>
                <a:ea typeface="Arial Unicode MS" pitchFamily="2"/>
                <a:cs typeface="LucidaSans" pitchFamily="2"/>
              </a:rPr>
              <a:pPr hangingPunct="0">
                <a:buNone/>
              </a:pPr>
              <a:t>4</a:t>
            </a:fld>
            <a:r>
              <a:rPr lang="fr-CH" sz="1467">
                <a:solidFill>
                  <a:srgbClr val="FFFFFF"/>
                </a:solidFill>
                <a:latin typeface="+mj-lt"/>
                <a:ea typeface="Arial Unicode MS" pitchFamily="2"/>
                <a:cs typeface="LucidaSans" pitchFamily="2"/>
              </a:rPr>
              <a:t>)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EED96C3B-9BF3-A044-B875-AB02A60FCA95}"/>
              </a:ext>
            </a:extLst>
          </p:cNvPr>
          <p:cNvSpPr txBox="1"/>
          <p:nvPr/>
        </p:nvSpPr>
        <p:spPr>
          <a:xfrm>
            <a:off x="137357" y="6534582"/>
            <a:ext cx="774067" cy="350844"/>
          </a:xfrm>
          <a:prstGeom prst="rect">
            <a:avLst/>
          </a:prstGeom>
          <a:noFill/>
          <a:ln>
            <a:noFill/>
          </a:ln>
        </p:spPr>
        <p:txBody>
          <a:bodyPr wrap="square" lIns="119993" tIns="59997" rIns="119993" bIns="59997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defTabSz="1219107" hangingPunct="0">
              <a:buNone/>
              <a:defRPr/>
            </a:pPr>
            <a:fld id="{5D334A5A-1263-46A2-843F-64A50EC1D76E}" type="slidenum">
              <a:rPr lang="fr-CH" sz="1467" b="1">
                <a:solidFill>
                  <a:srgbClr val="FFFFFF"/>
                </a:solidFill>
                <a:latin typeface="+mj-lt"/>
                <a:ea typeface="Arial Unicode MS" pitchFamily="2"/>
                <a:cs typeface="LucidaSans" pitchFamily="2"/>
              </a:rPr>
              <a:pPr algn="r" defTabSz="1219107" hangingPunct="0">
                <a:buNone/>
                <a:defRPr/>
              </a:pPr>
              <a:t>4</a:t>
            </a:fld>
            <a:endParaRPr lang="fr-CH" sz="1467" b="1">
              <a:solidFill>
                <a:srgbClr val="FFFFFF"/>
              </a:solidFill>
              <a:latin typeface="+mj-lt"/>
              <a:ea typeface="Arial Unicode MS" pitchFamily="2"/>
              <a:cs typeface="LucidaSans" pitchFamily="2"/>
            </a:endParaRPr>
          </a:p>
        </p:txBody>
      </p:sp>
      <p:sp>
        <p:nvSpPr>
          <p:cNvPr id="3" name="TextBox 27">
            <a:extLst>
              <a:ext uri="{FF2B5EF4-FFF2-40B4-BE49-F238E27FC236}">
                <a16:creationId xmlns:a16="http://schemas.microsoft.com/office/drawing/2014/main" id="{0A1B8392-C843-7932-644F-2CEE2EE5843D}"/>
              </a:ext>
            </a:extLst>
          </p:cNvPr>
          <p:cNvSpPr txBox="1"/>
          <p:nvPr/>
        </p:nvSpPr>
        <p:spPr>
          <a:xfrm>
            <a:off x="137357" y="6534582"/>
            <a:ext cx="774067" cy="350844"/>
          </a:xfrm>
          <a:prstGeom prst="rect">
            <a:avLst/>
          </a:prstGeom>
          <a:noFill/>
          <a:ln>
            <a:noFill/>
          </a:ln>
        </p:spPr>
        <p:txBody>
          <a:bodyPr wrap="square" lIns="119993" tIns="59997" rIns="119993" bIns="59997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defTabSz="1219107" hangingPunct="0">
              <a:buNone/>
              <a:defRPr/>
            </a:pPr>
            <a:fld id="{5D334A5A-1263-46A2-843F-64A50EC1D76E}" type="slidenum">
              <a:rPr lang="fr-CH" sz="1467" b="1">
                <a:solidFill>
                  <a:srgbClr val="FFFFFF"/>
                </a:solidFill>
                <a:latin typeface="+mj-lt"/>
                <a:ea typeface="Arial Unicode MS" pitchFamily="2"/>
                <a:cs typeface="LucidaSans" pitchFamily="2"/>
              </a:rPr>
              <a:pPr algn="r" defTabSz="1219107" hangingPunct="0">
                <a:buNone/>
                <a:defRPr/>
              </a:pPr>
              <a:t>4</a:t>
            </a:fld>
            <a:endParaRPr lang="fr-CH" sz="1467" b="1">
              <a:solidFill>
                <a:srgbClr val="FFFFFF"/>
              </a:solidFill>
              <a:latin typeface="+mj-lt"/>
              <a:ea typeface="Arial Unicode MS" pitchFamily="2"/>
              <a:cs typeface="LucidaSans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CEE9E-E81F-BF6D-C64D-420EA0FBCDDE}"/>
              </a:ext>
            </a:extLst>
          </p:cNvPr>
          <p:cNvSpPr txBox="1"/>
          <p:nvPr/>
        </p:nvSpPr>
        <p:spPr>
          <a:xfrm>
            <a:off x="6070740" y="1669399"/>
            <a:ext cx="5717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Girls and women in </a:t>
            </a:r>
            <a:r>
              <a:rPr lang="en-CH" sz="2800" b="1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all their diversity all over the world </a:t>
            </a:r>
            <a:r>
              <a:rPr lang="en-CH" sz="2800"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have access to physical education, physical activity and sport in a </a:t>
            </a:r>
            <a:r>
              <a:rPr lang="en-CH" sz="2800" b="1">
                <a:solidFill>
                  <a:srgbClr val="27ACA7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safe and inclusive environment</a:t>
            </a:r>
          </a:p>
        </p:txBody>
      </p:sp>
      <p:pic>
        <p:nvPicPr>
          <p:cNvPr id="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A97A29-9661-7EBE-1C58-A0C0B4B01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2"/>
          <a:stretch/>
        </p:blipFill>
        <p:spPr bwMode="auto">
          <a:xfrm>
            <a:off x="6820210" y="4511255"/>
            <a:ext cx="4298489" cy="12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BFBC4EB-2B68-66AA-EB07-8FA31E423902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0021B6-651A-1EA4-02E0-D4996BDF4161}"/>
              </a:ext>
            </a:extLst>
          </p:cNvPr>
          <p:cNvSpPr txBox="1"/>
          <p:nvPr/>
        </p:nvSpPr>
        <p:spPr>
          <a:xfrm>
            <a:off x="838200" y="261417"/>
            <a:ext cx="11353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Inclusive gender equality 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2EF213D5-AA45-5258-AC23-BBC606494D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  <p:pic>
        <p:nvPicPr>
          <p:cNvPr id="2050" name="Picture 2" descr="A colorful circular shape with white text&#10;&#10;AI-generated content may be incorrect.">
            <a:extLst>
              <a:ext uri="{FF2B5EF4-FFF2-40B4-BE49-F238E27FC236}">
                <a16:creationId xmlns:a16="http://schemas.microsoft.com/office/drawing/2014/main" id="{2245828A-A807-0160-88A4-671F0676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7" y="1401185"/>
            <a:ext cx="4713168" cy="47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39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84116-45BF-5CB6-CB6A-93507EB5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AB2E74B9-52F0-5C20-1754-285E05A7FF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2E74B9-52F0-5C20-1754-285E05A7F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btfpColumnIndicatorGroup2">
            <a:extLst>
              <a:ext uri="{FF2B5EF4-FFF2-40B4-BE49-F238E27FC236}">
                <a16:creationId xmlns:a16="http://schemas.microsoft.com/office/drawing/2014/main" id="{1071E2B0-E094-8D5F-0B01-1534B72AB7A7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6" name="btfpColumnGapBlocker855341">
              <a:extLst>
                <a:ext uri="{FF2B5EF4-FFF2-40B4-BE49-F238E27FC236}">
                  <a16:creationId xmlns:a16="http://schemas.microsoft.com/office/drawing/2014/main" id="{6FB0688E-3BF6-E146-0D1E-EE04C1BFF73F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btfpColumnGapBlocker489100">
              <a:extLst>
                <a:ext uri="{FF2B5EF4-FFF2-40B4-BE49-F238E27FC236}">
                  <a16:creationId xmlns:a16="http://schemas.microsoft.com/office/drawing/2014/main" id="{620612D0-D272-1E71-DBCE-5E8C7F493EC8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btfpColumnIndicator327820">
              <a:extLst>
                <a:ext uri="{FF2B5EF4-FFF2-40B4-BE49-F238E27FC236}">
                  <a16:creationId xmlns:a16="http://schemas.microsoft.com/office/drawing/2014/main" id="{2EACD992-B102-6937-02C7-3F9F474ABA3E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400159">
              <a:extLst>
                <a:ext uri="{FF2B5EF4-FFF2-40B4-BE49-F238E27FC236}">
                  <a16:creationId xmlns:a16="http://schemas.microsoft.com/office/drawing/2014/main" id="{44E5BEEB-2BE2-7AF8-FB7F-6360D346741B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btfpColumnIndicatorGroup1">
            <a:extLst>
              <a:ext uri="{FF2B5EF4-FFF2-40B4-BE49-F238E27FC236}">
                <a16:creationId xmlns:a16="http://schemas.microsoft.com/office/drawing/2014/main" id="{B749B627-52DE-85F1-A148-E8DDF365D31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5" name="btfpColumnGapBlocker347750">
              <a:extLst>
                <a:ext uri="{FF2B5EF4-FFF2-40B4-BE49-F238E27FC236}">
                  <a16:creationId xmlns:a16="http://schemas.microsoft.com/office/drawing/2014/main" id="{CD56E9F9-CA53-7AC1-24F6-104FE7988B9A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249359">
              <a:extLst>
                <a:ext uri="{FF2B5EF4-FFF2-40B4-BE49-F238E27FC236}">
                  <a16:creationId xmlns:a16="http://schemas.microsoft.com/office/drawing/2014/main" id="{021BF677-552D-7A11-AF63-ABEFBD751848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642328">
              <a:extLst>
                <a:ext uri="{FF2B5EF4-FFF2-40B4-BE49-F238E27FC236}">
                  <a16:creationId xmlns:a16="http://schemas.microsoft.com/office/drawing/2014/main" id="{8AEC887E-FB63-3C05-ACF6-7D5F7BEAFE63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817042">
              <a:extLst>
                <a:ext uri="{FF2B5EF4-FFF2-40B4-BE49-F238E27FC236}">
                  <a16:creationId xmlns:a16="http://schemas.microsoft.com/office/drawing/2014/main" id="{A1931E23-BA96-4C12-1199-15C72D822CB6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52CC05-58F8-B327-CAEA-DF5A1F22A2A5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E577D-2117-6F59-B5EA-B171EF5D2CEE}"/>
              </a:ext>
            </a:extLst>
          </p:cNvPr>
          <p:cNvSpPr txBox="1"/>
          <p:nvPr/>
        </p:nvSpPr>
        <p:spPr>
          <a:xfrm>
            <a:off x="838200" y="261417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Key Stakeholders</a:t>
            </a:r>
            <a:endParaRPr lang="en-ZA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5EDCD7B-F53E-1ABE-8BEE-8E4A4700D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  <p:sp>
        <p:nvSpPr>
          <p:cNvPr id="24" name="Oval 9">
            <a:extLst>
              <a:ext uri="{FF2B5EF4-FFF2-40B4-BE49-F238E27FC236}">
                <a16:creationId xmlns:a16="http://schemas.microsoft.com/office/drawing/2014/main" id="{F0C52B27-FF0F-52D6-2ACE-66D703F10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265" y="2109887"/>
            <a:ext cx="1803471" cy="18034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rgbClr val="27ACA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3AB1FD-9E5B-040E-7A86-40E67233F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4785" y="1175548"/>
            <a:ext cx="1778231" cy="2703202"/>
          </a:xfrm>
          <a:custGeom>
            <a:avLst/>
            <a:gdLst>
              <a:gd name="connsiteX0" fmla="*/ 12700 w 1778231"/>
              <a:gd name="connsiteY0" fmla="*/ 0 h 2690503"/>
              <a:gd name="connsiteX1" fmla="*/ 1532118 w 1778231"/>
              <a:gd name="connsiteY1" fmla="*/ 904867 h 2690503"/>
              <a:gd name="connsiteX2" fmla="*/ 1560695 w 1778231"/>
              <a:gd name="connsiteY2" fmla="*/ 2690503 h 2690503"/>
              <a:gd name="connsiteX3" fmla="*/ 1458822 w 1778231"/>
              <a:gd name="connsiteY3" fmla="*/ 2631686 h 2690503"/>
              <a:gd name="connsiteX4" fmla="*/ 1430300 w 1778231"/>
              <a:gd name="connsiteY4" fmla="*/ 963651 h 2690503"/>
              <a:gd name="connsiteX5" fmla="*/ 0 w 1778231"/>
              <a:gd name="connsiteY5" fmla="*/ 104933 h 2690503"/>
              <a:gd name="connsiteX0" fmla="*/ 0 w 1778231"/>
              <a:gd name="connsiteY0" fmla="*/ 0 h 2703202"/>
              <a:gd name="connsiteX1" fmla="*/ 1532118 w 1778231"/>
              <a:gd name="connsiteY1" fmla="*/ 917566 h 2703202"/>
              <a:gd name="connsiteX2" fmla="*/ 1560695 w 1778231"/>
              <a:gd name="connsiteY2" fmla="*/ 2703202 h 2703202"/>
              <a:gd name="connsiteX3" fmla="*/ 1458822 w 1778231"/>
              <a:gd name="connsiteY3" fmla="*/ 2644385 h 2703202"/>
              <a:gd name="connsiteX4" fmla="*/ 1430300 w 1778231"/>
              <a:gd name="connsiteY4" fmla="*/ 976350 h 2703202"/>
              <a:gd name="connsiteX5" fmla="*/ 0 w 1778231"/>
              <a:gd name="connsiteY5" fmla="*/ 117632 h 27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231" h="2703202">
                <a:moveTo>
                  <a:pt x="0" y="0"/>
                </a:moveTo>
                <a:cubicBezTo>
                  <a:pt x="635016" y="20330"/>
                  <a:pt x="1214447" y="367344"/>
                  <a:pt x="1532118" y="917566"/>
                </a:cubicBezTo>
                <a:cubicBezTo>
                  <a:pt x="1849788" y="1467788"/>
                  <a:pt x="1860596" y="2143097"/>
                  <a:pt x="1560695" y="2703202"/>
                </a:cubicBezTo>
                <a:lnTo>
                  <a:pt x="1458822" y="2644385"/>
                </a:lnTo>
                <a:cubicBezTo>
                  <a:pt x="1737751" y="2120695"/>
                  <a:pt x="1726970" y="1490198"/>
                  <a:pt x="1430300" y="976350"/>
                </a:cubicBezTo>
                <a:cubicBezTo>
                  <a:pt x="1133630" y="462502"/>
                  <a:pt x="592994" y="137917"/>
                  <a:pt x="0" y="11763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4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40802BA-D019-E312-E1BA-0CBC1EC46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305" y="3921752"/>
            <a:ext cx="3121389" cy="926886"/>
          </a:xfrm>
          <a:custGeom>
            <a:avLst/>
            <a:gdLst>
              <a:gd name="connsiteX0" fmla="*/ 3134090 w 3134090"/>
              <a:gd name="connsiteY0" fmla="*/ 71517 h 926886"/>
              <a:gd name="connsiteX1" fmla="*/ 1560696 w 3134090"/>
              <a:gd name="connsiteY1" fmla="*/ 926886 h 926886"/>
              <a:gd name="connsiteX2" fmla="*/ 0 w 3134090"/>
              <a:gd name="connsiteY2" fmla="*/ 58817 h 926886"/>
              <a:gd name="connsiteX3" fmla="*/ 101874 w 3134090"/>
              <a:gd name="connsiteY3" fmla="*/ 0 h 926886"/>
              <a:gd name="connsiteX4" fmla="*/ 1560696 w 3134090"/>
              <a:gd name="connsiteY4" fmla="*/ 809317 h 926886"/>
              <a:gd name="connsiteX5" fmla="*/ 3019518 w 3134090"/>
              <a:gd name="connsiteY5" fmla="*/ 0 h 926886"/>
              <a:gd name="connsiteX0" fmla="*/ 3121389 w 3121389"/>
              <a:gd name="connsiteY0" fmla="*/ 58817 h 926886"/>
              <a:gd name="connsiteX1" fmla="*/ 1560696 w 3121389"/>
              <a:gd name="connsiteY1" fmla="*/ 926886 h 926886"/>
              <a:gd name="connsiteX2" fmla="*/ 0 w 3121389"/>
              <a:gd name="connsiteY2" fmla="*/ 58817 h 926886"/>
              <a:gd name="connsiteX3" fmla="*/ 101874 w 3121389"/>
              <a:gd name="connsiteY3" fmla="*/ 0 h 926886"/>
              <a:gd name="connsiteX4" fmla="*/ 1560696 w 3121389"/>
              <a:gd name="connsiteY4" fmla="*/ 809317 h 926886"/>
              <a:gd name="connsiteX5" fmla="*/ 3019518 w 3121389"/>
              <a:gd name="connsiteY5" fmla="*/ 0 h 9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389" h="926886">
                <a:moveTo>
                  <a:pt x="3121389" y="58817"/>
                </a:moveTo>
                <a:cubicBezTo>
                  <a:pt x="2786275" y="598592"/>
                  <a:pt x="2196038" y="926886"/>
                  <a:pt x="1560696" y="926886"/>
                </a:cubicBezTo>
                <a:cubicBezTo>
                  <a:pt x="925354" y="926886"/>
                  <a:pt x="335116" y="598592"/>
                  <a:pt x="0" y="58817"/>
                </a:cubicBezTo>
                <a:lnTo>
                  <a:pt x="101874" y="0"/>
                </a:lnTo>
                <a:cubicBezTo>
                  <a:pt x="415939" y="503405"/>
                  <a:pt x="967355" y="809317"/>
                  <a:pt x="1560696" y="809317"/>
                </a:cubicBezTo>
                <a:cubicBezTo>
                  <a:pt x="2154036" y="809317"/>
                  <a:pt x="2705453" y="503405"/>
                  <a:pt x="301951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4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7C04AD-788F-0A66-F49F-0542084D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8985" y="1175548"/>
            <a:ext cx="1778231" cy="2703203"/>
          </a:xfrm>
          <a:custGeom>
            <a:avLst/>
            <a:gdLst>
              <a:gd name="connsiteX0" fmla="*/ 228520 w 1776515"/>
              <a:gd name="connsiteY0" fmla="*/ 2715903 h 2715903"/>
              <a:gd name="connsiteX1" fmla="*/ 244397 w 1776515"/>
              <a:gd name="connsiteY1" fmla="*/ 917567 h 2715903"/>
              <a:gd name="connsiteX2" fmla="*/ 1776515 w 1776515"/>
              <a:gd name="connsiteY2" fmla="*/ 0 h 2715903"/>
              <a:gd name="connsiteX3" fmla="*/ 1776515 w 1776515"/>
              <a:gd name="connsiteY3" fmla="*/ 117633 h 2715903"/>
              <a:gd name="connsiteX4" fmla="*/ 346215 w 1776515"/>
              <a:gd name="connsiteY4" fmla="*/ 976351 h 2715903"/>
              <a:gd name="connsiteX5" fmla="*/ 317694 w 1776515"/>
              <a:gd name="connsiteY5" fmla="*/ 2644386 h 2715903"/>
              <a:gd name="connsiteX0" fmla="*/ 217536 w 1778231"/>
              <a:gd name="connsiteY0" fmla="*/ 2703203 h 2703203"/>
              <a:gd name="connsiteX1" fmla="*/ 246113 w 1778231"/>
              <a:gd name="connsiteY1" fmla="*/ 917567 h 2703203"/>
              <a:gd name="connsiteX2" fmla="*/ 1778231 w 1778231"/>
              <a:gd name="connsiteY2" fmla="*/ 0 h 2703203"/>
              <a:gd name="connsiteX3" fmla="*/ 1778231 w 1778231"/>
              <a:gd name="connsiteY3" fmla="*/ 117633 h 2703203"/>
              <a:gd name="connsiteX4" fmla="*/ 347931 w 1778231"/>
              <a:gd name="connsiteY4" fmla="*/ 976351 h 2703203"/>
              <a:gd name="connsiteX5" fmla="*/ 319410 w 1778231"/>
              <a:gd name="connsiteY5" fmla="*/ 2644386 h 270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231" h="2703203">
                <a:moveTo>
                  <a:pt x="217536" y="2703203"/>
                </a:moveTo>
                <a:cubicBezTo>
                  <a:pt x="-82365" y="2143098"/>
                  <a:pt x="-71557" y="1467789"/>
                  <a:pt x="246113" y="917567"/>
                </a:cubicBezTo>
                <a:cubicBezTo>
                  <a:pt x="563784" y="367345"/>
                  <a:pt x="1143215" y="20331"/>
                  <a:pt x="1778231" y="0"/>
                </a:cubicBezTo>
                <a:lnTo>
                  <a:pt x="1778231" y="117633"/>
                </a:lnTo>
                <a:cubicBezTo>
                  <a:pt x="1185237" y="137918"/>
                  <a:pt x="644602" y="462503"/>
                  <a:pt x="347931" y="976351"/>
                </a:cubicBezTo>
                <a:cubicBezTo>
                  <a:pt x="51261" y="1490199"/>
                  <a:pt x="40480" y="2120696"/>
                  <a:pt x="319410" y="26443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4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94D98-ED0F-3B36-6363-FA16E1B3D0B2}"/>
              </a:ext>
            </a:extLst>
          </p:cNvPr>
          <p:cNvSpPr txBox="1"/>
          <p:nvPr/>
        </p:nvSpPr>
        <p:spPr bwMode="gray">
          <a:xfrm>
            <a:off x="330200" y="2167902"/>
            <a:ext cx="3729162" cy="7213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indent="0" algn="r">
              <a:buNone/>
            </a:pPr>
            <a:r>
              <a:rPr lang="en-US" sz="2400" b="1"/>
              <a:t>Academics </a:t>
            </a:r>
            <a:br>
              <a:rPr lang="en-US" sz="2400" b="1"/>
            </a:br>
            <a:r>
              <a:rPr lang="en-US" sz="2400"/>
              <a:t>Universities &amp; research experts</a:t>
            </a:r>
            <a:endParaRPr lang="en-US" sz="24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91BB0-0820-FE7D-121F-0D12D05BA60E}"/>
              </a:ext>
            </a:extLst>
          </p:cNvPr>
          <p:cNvSpPr txBox="1"/>
          <p:nvPr/>
        </p:nvSpPr>
        <p:spPr bwMode="gray">
          <a:xfrm>
            <a:off x="8843841" y="2127262"/>
            <a:ext cx="3308586" cy="894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indent="0">
              <a:buNone/>
            </a:pPr>
            <a:r>
              <a:rPr lang="en-US" sz="2400" b="1"/>
              <a:t>Sport</a:t>
            </a:r>
            <a:br>
              <a:rPr lang="en-US" sz="2400" b="1"/>
            </a:br>
            <a:r>
              <a:rPr lang="en-US" sz="2400"/>
              <a:t>IFs, NGOs, Associations &amp; Advocacy Groups</a:t>
            </a:r>
            <a:endParaRPr lang="en-US" sz="24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924F8F-C61D-AE62-BF7C-DFBDA32FBE82}"/>
              </a:ext>
            </a:extLst>
          </p:cNvPr>
          <p:cNvSpPr txBox="1"/>
          <p:nvPr/>
        </p:nvSpPr>
        <p:spPr bwMode="gray">
          <a:xfrm>
            <a:off x="4228347" y="5004152"/>
            <a:ext cx="3735306" cy="72132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Governments &amp; UN Agencies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0ACA42C-3E91-81F6-A7C0-75553F938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9371" y="2527149"/>
            <a:ext cx="1035315" cy="1061367"/>
          </a:xfrm>
          <a:prstGeom prst="rect">
            <a:avLst/>
          </a:prstGeom>
        </p:spPr>
      </p:pic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AC5ACB49-FE4E-19B3-5BEB-97398386A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520" y="2087880"/>
            <a:ext cx="914400" cy="914400"/>
          </a:xfrm>
          <a:prstGeom prst="rect">
            <a:avLst/>
          </a:prstGeom>
        </p:spPr>
      </p:pic>
      <p:pic>
        <p:nvPicPr>
          <p:cNvPr id="7" name="Graphic 6" descr="Bank with solid fill">
            <a:extLst>
              <a:ext uri="{FF2B5EF4-FFF2-40B4-BE49-F238E27FC236}">
                <a16:creationId xmlns:a16="http://schemas.microsoft.com/office/drawing/2014/main" id="{794BB62B-4AB6-96C8-CB39-B14464637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9360" y="4831080"/>
            <a:ext cx="914400" cy="914400"/>
          </a:xfrm>
          <a:prstGeom prst="rect">
            <a:avLst/>
          </a:prstGeom>
        </p:spPr>
      </p:pic>
      <p:pic>
        <p:nvPicPr>
          <p:cNvPr id="8" name="Graphic 7" descr="Soccer ball with solid fill">
            <a:extLst>
              <a:ext uri="{FF2B5EF4-FFF2-40B4-BE49-F238E27FC236}">
                <a16:creationId xmlns:a16="http://schemas.microsoft.com/office/drawing/2014/main" id="{F2B06E45-2AEC-70C2-C623-CA482BE2BA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4800" y="197612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3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34595-CE1E-4AA3-F74E-2DAF56B8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Visage humain, sourire, capture d’écran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9CAC0FCA-4B28-B387-F4E1-C54699BE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835"/>
            <a:ext cx="12192000" cy="56528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5F8AC1-0689-30F3-96A8-2EDF61ADCEA4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86A1F-5D8F-B2F0-D5C7-E9E3C9684FF6}"/>
              </a:ext>
            </a:extLst>
          </p:cNvPr>
          <p:cNvSpPr txBox="1"/>
          <p:nvPr/>
        </p:nvSpPr>
        <p:spPr>
          <a:xfrm>
            <a:off x="0" y="328651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 Knowledge Hub</a:t>
            </a:r>
            <a:endParaRPr lang="en-US" sz="24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48B9E14-491C-5D87-81CE-A034CA6B1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532" y="288997"/>
            <a:ext cx="1445622" cy="1445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E3E15-5F4D-0BE9-28CC-EDD3BC86D636}"/>
              </a:ext>
            </a:extLst>
          </p:cNvPr>
          <p:cNvSpPr txBox="1"/>
          <p:nvPr/>
        </p:nvSpPr>
        <p:spPr>
          <a:xfrm>
            <a:off x="263769" y="424991"/>
            <a:ext cx="39917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ea typeface="Noto Sans Black" panose="020B0502040504020204" pitchFamily="34" charset="0"/>
                <a:cs typeface="Noto Sans Black" panose="020B0502040504020204" pitchFamily="34" charset="0"/>
              </a:rPr>
              <a:t>data.genderequalitysport.org</a:t>
            </a:r>
            <a:endParaRPr lang="en-GB" sz="2000" b="1" dirty="0">
              <a:solidFill>
                <a:schemeClr val="bg1"/>
              </a:solidFill>
              <a:ea typeface="Noto Sans Black" panose="020B0502040504020204" pitchFamily="34" charset="0"/>
              <a:cs typeface="Noto Sans Black" panose="020B0502040504020204" pitchFamily="34" charset="0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4024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EA343-B5C8-1616-03F6-6FCA1DABA08F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+mj-lt"/>
            </a:endParaRPr>
          </a:p>
        </p:txBody>
      </p:sp>
      <p:pic>
        <p:nvPicPr>
          <p:cNvPr id="2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D9168BD1-AD25-6616-6318-36899666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2066"/>
          <a:stretch>
            <a:fillRect/>
          </a:stretch>
        </p:blipFill>
        <p:spPr>
          <a:xfrm>
            <a:off x="-6588" y="1295410"/>
            <a:ext cx="12198588" cy="3657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6D128-6C72-3031-FC2F-4217DCDB0116}"/>
              </a:ext>
            </a:extLst>
          </p:cNvPr>
          <p:cNvSpPr txBox="1"/>
          <p:nvPr/>
        </p:nvSpPr>
        <p:spPr>
          <a:xfrm>
            <a:off x="685799" y="208481"/>
            <a:ext cx="113538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Actions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C571C9-08F7-B324-A5AD-BA0BACB40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7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EC9ED7DC-85BB-6428-C529-AAD31B04280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3" name="btfpColumnGapBlocker282740">
              <a:extLst>
                <a:ext uri="{FF2B5EF4-FFF2-40B4-BE49-F238E27FC236}">
                  <a16:creationId xmlns:a16="http://schemas.microsoft.com/office/drawing/2014/main" id="{63DBA884-B618-36B9-2A6E-214738D455EF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tfpColumnGapBlocker478176">
              <a:extLst>
                <a:ext uri="{FF2B5EF4-FFF2-40B4-BE49-F238E27FC236}">
                  <a16:creationId xmlns:a16="http://schemas.microsoft.com/office/drawing/2014/main" id="{494C9447-6459-1403-2E61-5217D17E094C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btfpColumnIndicator723203">
              <a:extLst>
                <a:ext uri="{FF2B5EF4-FFF2-40B4-BE49-F238E27FC236}">
                  <a16:creationId xmlns:a16="http://schemas.microsoft.com/office/drawing/2014/main" id="{0441E93D-BC2B-0B34-5A2B-129798DFEE66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159209">
              <a:extLst>
                <a:ext uri="{FF2B5EF4-FFF2-40B4-BE49-F238E27FC236}">
                  <a16:creationId xmlns:a16="http://schemas.microsoft.com/office/drawing/2014/main" id="{CC546516-CBF4-0CF5-E65F-C56203B47C08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18E0D495-4CDC-FD84-BB4A-F45438B4E38D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2" name="btfpColumnGapBlocker202216">
              <a:extLst>
                <a:ext uri="{FF2B5EF4-FFF2-40B4-BE49-F238E27FC236}">
                  <a16:creationId xmlns:a16="http://schemas.microsoft.com/office/drawing/2014/main" id="{F4F783E0-0838-8A3A-969D-8CFDC9E71404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btfpColumnGapBlocker887248">
              <a:extLst>
                <a:ext uri="{FF2B5EF4-FFF2-40B4-BE49-F238E27FC236}">
                  <a16:creationId xmlns:a16="http://schemas.microsoft.com/office/drawing/2014/main" id="{6ABEBB46-4F15-9A13-96D1-C0E0CDEC218B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btfpColumnIndicator208620">
              <a:extLst>
                <a:ext uri="{FF2B5EF4-FFF2-40B4-BE49-F238E27FC236}">
                  <a16:creationId xmlns:a16="http://schemas.microsoft.com/office/drawing/2014/main" id="{790FFC16-DE2D-E10F-3BE3-77D3A40D4233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482296">
              <a:extLst>
                <a:ext uri="{FF2B5EF4-FFF2-40B4-BE49-F238E27FC236}">
                  <a16:creationId xmlns:a16="http://schemas.microsoft.com/office/drawing/2014/main" id="{C609BB27-2247-7780-8217-F0545B65FE35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young child in a white uniform&#10;&#10;Description automatically generated">
            <a:extLst>
              <a:ext uri="{FF2B5EF4-FFF2-40B4-BE49-F238E27FC236}">
                <a16:creationId xmlns:a16="http://schemas.microsoft.com/office/drawing/2014/main" id="{81FF6C9E-731A-E723-24B4-F136C4434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r="-1" b="34872"/>
          <a:stretch/>
        </p:blipFill>
        <p:spPr>
          <a:xfrm>
            <a:off x="8942301" y="3693644"/>
            <a:ext cx="3260432" cy="316435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Picture 6" descr="A child holding a volleyball&#10;&#10;Description automatically generated">
            <a:extLst>
              <a:ext uri="{FF2B5EF4-FFF2-40B4-BE49-F238E27FC236}">
                <a16:creationId xmlns:a16="http://schemas.microsoft.com/office/drawing/2014/main" id="{B1D216C5-185F-5957-0011-C1561712C2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1703" b="4"/>
          <a:stretch/>
        </p:blipFill>
        <p:spPr>
          <a:xfrm>
            <a:off x="6808959" y="1041043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1" name="btfpBulletedList241916">
            <a:extLst>
              <a:ext uri="{FF2B5EF4-FFF2-40B4-BE49-F238E27FC236}">
                <a16:creationId xmlns:a16="http://schemas.microsoft.com/office/drawing/2014/main" id="{B569E491-4562-F189-8971-7EB80FB72C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208" y="1114635"/>
            <a:ext cx="6851358" cy="5687004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fontAlgn="base">
              <a:lnSpc>
                <a:spcPct val="100000"/>
              </a:lnSpc>
              <a:spcBef>
                <a:spcPts val="2400"/>
              </a:spcBef>
              <a:buClr>
                <a:srgbClr val="27ACA7"/>
              </a:buClr>
            </a:pPr>
            <a:r>
              <a:rPr lang="en-US" sz="24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Gender representation in leadership 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 sport for development and peace </a:t>
            </a:r>
            <a:r>
              <a:rPr lang="en-US" sz="2400" b="0" u="none" strike="noStrike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organisations</a:t>
            </a:r>
            <a:endParaRPr lang="en-US" sz="2400" b="0" u="none" strike="noStrike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2400"/>
              </a:spcBef>
              <a:buClr>
                <a:srgbClr val="00B3AB"/>
              </a:buClr>
            </a:pPr>
            <a:r>
              <a:rPr lang="en-US"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Participation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of </a:t>
            </a:r>
            <a:r>
              <a:rPr lang="en-US" sz="24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women and girls with albinism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  <a:buClr>
                <a:srgbClr val="00B3AB"/>
              </a:buClr>
            </a:pPr>
            <a:r>
              <a:rPr lang="en-US"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Participation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of </a:t>
            </a:r>
            <a:r>
              <a:rPr lang="en-US" sz="24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deaf women and girls 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sport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</a:pPr>
            <a:r>
              <a:rPr lang="en-US" sz="24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Maternity and parenthood policies 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sport </a:t>
            </a:r>
            <a:r>
              <a:rPr lang="en-US" sz="2400" b="0" u="none" strike="noStrike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organisations</a:t>
            </a:r>
            <a:r>
              <a:rPr lang="en-US" sz="2400" b="0" u="none" strike="noStrike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sz="2400" b="1" u="none" strike="noStrike">
              <a:solidFill>
                <a:srgbClr val="27ACA7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2400"/>
              </a:spcBef>
            </a:pPr>
            <a:r>
              <a:rPr lang="en-US" sz="2400" b="1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GBV and Sport </a:t>
            </a:r>
            <a:r>
              <a:rPr lang="en-US"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national policy and legislation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</a:pPr>
            <a:endParaRPr lang="en-US" b="0" u="none" strike="noStrike">
              <a:effectLst/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4C400-4DBC-B7A0-260C-8B61251BF3EB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DF7516-F8E6-7805-F720-A770A3793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026F52-0890-9A07-DFF4-2063CD5EBAA8}"/>
              </a:ext>
            </a:extLst>
          </p:cNvPr>
          <p:cNvSpPr txBox="1"/>
          <p:nvPr/>
        </p:nvSpPr>
        <p:spPr>
          <a:xfrm>
            <a:off x="619539" y="229618"/>
            <a:ext cx="113538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Issues on Safe and Inclusive Sport</a:t>
            </a:r>
            <a:endParaRPr lang="en-US" sz="400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66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with a bandana on her head&#10;&#10;Description automatically generated">
            <a:extLst>
              <a:ext uri="{FF2B5EF4-FFF2-40B4-BE49-F238E27FC236}">
                <a16:creationId xmlns:a16="http://schemas.microsoft.com/office/drawing/2014/main" id="{87020232-D7D9-EC11-D615-766FD6156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6084" cy="6858000"/>
          </a:xfrm>
          <a:prstGeom prst="rect">
            <a:avLst/>
          </a:prstGeom>
        </p:spPr>
      </p:pic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EC9ED7DC-85BB-6428-C529-AAD31B04280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3" name="btfpColumnGapBlocker282740">
              <a:extLst>
                <a:ext uri="{FF2B5EF4-FFF2-40B4-BE49-F238E27FC236}">
                  <a16:creationId xmlns:a16="http://schemas.microsoft.com/office/drawing/2014/main" id="{63DBA884-B618-36B9-2A6E-214738D455EF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tfpColumnGapBlocker478176">
              <a:extLst>
                <a:ext uri="{FF2B5EF4-FFF2-40B4-BE49-F238E27FC236}">
                  <a16:creationId xmlns:a16="http://schemas.microsoft.com/office/drawing/2014/main" id="{494C9447-6459-1403-2E61-5217D17E094C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btfpColumnIndicator723203">
              <a:extLst>
                <a:ext uri="{FF2B5EF4-FFF2-40B4-BE49-F238E27FC236}">
                  <a16:creationId xmlns:a16="http://schemas.microsoft.com/office/drawing/2014/main" id="{0441E93D-BC2B-0B34-5A2B-129798DFEE66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159209">
              <a:extLst>
                <a:ext uri="{FF2B5EF4-FFF2-40B4-BE49-F238E27FC236}">
                  <a16:creationId xmlns:a16="http://schemas.microsoft.com/office/drawing/2014/main" id="{CC546516-CBF4-0CF5-E65F-C56203B47C08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18E0D495-4CDC-FD84-BB4A-F45438B4E38D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2" name="btfpColumnGapBlocker202216">
              <a:extLst>
                <a:ext uri="{FF2B5EF4-FFF2-40B4-BE49-F238E27FC236}">
                  <a16:creationId xmlns:a16="http://schemas.microsoft.com/office/drawing/2014/main" id="{F4F783E0-0838-8A3A-969D-8CFDC9E71404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btfpColumnGapBlocker887248">
              <a:extLst>
                <a:ext uri="{FF2B5EF4-FFF2-40B4-BE49-F238E27FC236}">
                  <a16:creationId xmlns:a16="http://schemas.microsoft.com/office/drawing/2014/main" id="{6ABEBB46-4F15-9A13-96D1-C0E0CDEC218B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btfpColumnIndicator208620">
              <a:extLst>
                <a:ext uri="{FF2B5EF4-FFF2-40B4-BE49-F238E27FC236}">
                  <a16:creationId xmlns:a16="http://schemas.microsoft.com/office/drawing/2014/main" id="{790FFC16-DE2D-E10F-3BE3-77D3A40D4233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482296">
              <a:extLst>
                <a:ext uri="{FF2B5EF4-FFF2-40B4-BE49-F238E27FC236}">
                  <a16:creationId xmlns:a16="http://schemas.microsoft.com/office/drawing/2014/main" id="{C609BB27-2247-7780-8217-F0545B65FE35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btfpBulletedList241916">
            <a:extLst>
              <a:ext uri="{FF2B5EF4-FFF2-40B4-BE49-F238E27FC236}">
                <a16:creationId xmlns:a16="http://schemas.microsoft.com/office/drawing/2014/main" id="{B569E491-4562-F189-8971-7EB80FB72C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8158" y="1253673"/>
            <a:ext cx="6430106" cy="5373688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554038" indent="-554038" fontAlgn="base">
              <a:lnSpc>
                <a:spcPct val="150000"/>
              </a:lnSpc>
              <a:spcBef>
                <a:spcPts val="2400"/>
              </a:spcBef>
            </a:pPr>
            <a:r>
              <a:rPr lang="en-US" sz="4000" b="1" u="none" strike="noStrike" dirty="0">
                <a:solidFill>
                  <a:srgbClr val="27ACA7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 Practice</a:t>
            </a:r>
          </a:p>
          <a:p>
            <a:pPr marL="554038" indent="-554038" fontAlgn="base">
              <a:lnSpc>
                <a:spcPct val="150000"/>
              </a:lnSpc>
              <a:spcBef>
                <a:spcPts val="2400"/>
              </a:spcBef>
            </a:pPr>
            <a:r>
              <a:rPr lang="en-US" sz="4000" b="1" u="none" strike="noStrike" dirty="0">
                <a:solidFill>
                  <a:srgbClr val="27ACA7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 Outputs</a:t>
            </a:r>
            <a:endParaRPr lang="en-US" b="0" u="none" strike="noStrike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54038" indent="-554038" fontAlgn="base">
              <a:lnSpc>
                <a:spcPct val="150000"/>
              </a:lnSpc>
              <a:spcBef>
                <a:spcPts val="2400"/>
              </a:spcBef>
            </a:pPr>
            <a:r>
              <a:rPr lang="en-US" sz="4000" b="1" u="none" strike="noStrike" dirty="0">
                <a:solidFill>
                  <a:srgbClr val="27ACA7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 Engagement</a:t>
            </a:r>
            <a:endParaRPr lang="en-US" b="0" u="none" strike="noStrike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54038" indent="-554038" fontAlgn="base">
              <a:lnSpc>
                <a:spcPct val="150000"/>
              </a:lnSpc>
              <a:spcBef>
                <a:spcPts val="2400"/>
              </a:spcBef>
            </a:pPr>
            <a:r>
              <a:rPr lang="en-US" sz="4000" b="1" dirty="0">
                <a:solidFill>
                  <a:srgbClr val="27ACA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 Expertise</a:t>
            </a:r>
            <a:endParaRPr lang="en-US" b="0" u="none" strike="noStrike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4C400-4DBC-B7A0-260C-8B61251BF3EB}"/>
              </a:ext>
            </a:extLst>
          </p:cNvPr>
          <p:cNvSpPr/>
          <p:nvPr/>
        </p:nvSpPr>
        <p:spPr>
          <a:xfrm flipV="1">
            <a:off x="0" y="-16390"/>
            <a:ext cx="12192000" cy="10788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DF7516-F8E6-7805-F720-A770A3793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1993" y="-17106"/>
            <a:ext cx="1035315" cy="10613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026F52-0890-9A07-DFF4-2063CD5EBAA8}"/>
              </a:ext>
            </a:extLst>
          </p:cNvPr>
          <p:cNvSpPr txBox="1"/>
          <p:nvPr/>
        </p:nvSpPr>
        <p:spPr>
          <a:xfrm>
            <a:off x="154983" y="230639"/>
            <a:ext cx="1078199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Challenges, Opportunities, Emerging Good Practice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168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5F14579EA92438E6ABB508C2F4A7B" ma:contentTypeVersion="15" ma:contentTypeDescription="Create a new document." ma:contentTypeScope="" ma:versionID="b8709181c83c3eeabb850f402446562e">
  <xsd:schema xmlns:xsd="http://www.w3.org/2001/XMLSchema" xmlns:xs="http://www.w3.org/2001/XMLSchema" xmlns:p="http://schemas.microsoft.com/office/2006/metadata/properties" xmlns:ns2="a348b9fd-dc9c-4708-97bb-e39d842a30a4" xmlns:ns3="3958333e-c904-4f38-a404-f4af443c6479" targetNamespace="http://schemas.microsoft.com/office/2006/metadata/properties" ma:root="true" ma:fieldsID="ca7ec985d9a21880f5da4761b473fe2b" ns2:_="" ns3:_="">
    <xsd:import namespace="a348b9fd-dc9c-4708-97bb-e39d842a30a4"/>
    <xsd:import namespace="3958333e-c904-4f38-a404-f4af443c64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8b9fd-dc9c-4708-97bb-e39d842a3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d3808c9-40ae-494b-81db-1fc8e982f8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8333e-c904-4f38-a404-f4af443c647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2700ae-c33c-4613-b004-3cb40ed2fecc}" ma:internalName="TaxCatchAll" ma:showField="CatchAllData" ma:web="3958333e-c904-4f38-a404-f4af443c64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58333e-c904-4f38-a404-f4af443c6479" xsi:nil="true"/>
    <lcf76f155ced4ddcb4097134ff3c332f xmlns="a348b9fd-dc9c-4708-97bb-e39d842a30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E89530-8BB7-4216-A0B0-E4F57C4C809B}">
  <ds:schemaRefs>
    <ds:schemaRef ds:uri="3958333e-c904-4f38-a404-f4af443c6479"/>
    <ds:schemaRef ds:uri="a348b9fd-dc9c-4708-97bb-e39d842a30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E1E731-FD5D-43D1-BC6F-326FB7963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861BC9-D07F-4D89-925A-B8D78C666476}">
  <ds:schemaRefs>
    <ds:schemaRef ds:uri="3958333e-c904-4f38-a404-f4af443c6479"/>
    <ds:schemaRef ds:uri="a348b9fd-dc9c-4708-97bb-e39d842a30a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610</Words>
  <Application>Microsoft Macintosh PowerPoint</Application>
  <PresentationFormat>Widescreen</PresentationFormat>
  <Paragraphs>95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Arial Narrow</vt:lpstr>
      <vt:lpstr>Calibri</vt:lpstr>
      <vt:lpstr>Noto Sans</vt:lpstr>
      <vt:lpstr>Noto Sans Black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Lombe Mwambwa</cp:lastModifiedBy>
  <cp:revision>12</cp:revision>
  <dcterms:created xsi:type="dcterms:W3CDTF">2025-05-12T07:00:56Z</dcterms:created>
  <dcterms:modified xsi:type="dcterms:W3CDTF">2026-02-05T11:50:00Z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0x010100A885F14579EA92438E6ABB508C2F4A7B</vt:lpwstr>
  </property>
  <property fmtid="{D5CDD505-2E9C-101B-9397-08002B2CF9AE}" pid="3" name="MediaServiceImageTags">
    <vt:lpwstr/>
  </property>
</Properties>
</file>