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4.xml" ContentType="application/vnd.openxmlformats-officedocument.presentationml.notesSlide+xml"/>
  <Override PartName="/ppt/tags/tag9.xml" ContentType="application/vnd.openxmlformats-officedocument.presentationml.tags+xml"/>
  <Override PartName="/ppt/notesSlides/notesSlide5.xml" ContentType="application/vnd.openxmlformats-officedocument.presentationml.notesSlide+xml"/>
  <Override PartName="/ppt/tags/tag10.xml" ContentType="application/vnd.openxmlformats-officedocument.presentationml.tags+xml"/>
  <Override PartName="/ppt/notesSlides/notesSlide6.xml" ContentType="application/vnd.openxmlformats-officedocument.presentationml.notesSlide+xml"/>
  <Override PartName="/ppt/tags/tag11.xml" ContentType="application/vnd.openxmlformats-officedocument.presentationml.tags+xml"/>
  <Override PartName="/ppt/notesSlides/notesSlide7.xml" ContentType="application/vnd.openxmlformats-officedocument.presentationml.notesSlid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9"/>
  </p:notesMasterIdLst>
  <p:sldIdLst>
    <p:sldId id="269" r:id="rId5"/>
    <p:sldId id="1425" r:id="rId6"/>
    <p:sldId id="1399" r:id="rId7"/>
    <p:sldId id="1398" r:id="rId8"/>
    <p:sldId id="1400" r:id="rId9"/>
    <p:sldId id="1431" r:id="rId10"/>
    <p:sldId id="1432" r:id="rId11"/>
    <p:sldId id="1433" r:id="rId12"/>
    <p:sldId id="1368" r:id="rId13"/>
    <p:sldId id="418" r:id="rId14"/>
    <p:sldId id="1478" r:id="rId15"/>
    <p:sldId id="1397" r:id="rId16"/>
    <p:sldId id="1428" r:id="rId17"/>
    <p:sldId id="277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28154861-3483-4269-BC96-B2478CD0BE60}">
          <p14:sldIdLst>
            <p14:sldId id="269"/>
            <p14:sldId id="1425"/>
            <p14:sldId id="1399"/>
            <p14:sldId id="1398"/>
            <p14:sldId id="1400"/>
            <p14:sldId id="1431"/>
            <p14:sldId id="1432"/>
            <p14:sldId id="1433"/>
            <p14:sldId id="1368"/>
            <p14:sldId id="418"/>
            <p14:sldId id="1478"/>
            <p14:sldId id="1397"/>
            <p14:sldId id="1428"/>
            <p14:sldId id="27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27AC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3543"/>
    <p:restoredTop sz="94886"/>
  </p:normalViewPr>
  <p:slideViewPr>
    <p:cSldViewPr snapToGrid="0">
      <p:cViewPr varScale="1">
        <p:scale>
          <a:sx n="83" d="100"/>
          <a:sy n="83" d="100"/>
        </p:scale>
        <p:origin x="216" y="6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7FCBBD-59CD-4D49-9C48-C9ABA6C28769}" type="datetimeFigureOut">
              <a:rPr lang="en-AU" smtClean="0"/>
              <a:t>5/2/2026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41C1AA-9CC8-AA4D-ABBB-2DC4687C834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478848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41C1AA-9CC8-AA4D-ABBB-2DC4687C834B}" type="slidenum">
              <a:rPr lang="en-AU" smtClean="0"/>
              <a:t>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956964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8DDD77-BA40-A367-1DA9-8E4DCF76C2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CF75D50-ADAB-E167-18D5-06F071F617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34A049D-B91C-E832-06D7-E118DCFA91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EBB2C3-5CF4-E312-99E0-40DA3072D8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2E74CE-1FD7-774B-B27A-359C5A2093CC}" type="slidenum">
              <a:rPr lang="fr-CH" smtClean="0"/>
              <a:t>3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8375465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9BE8BD-32D2-4739-9FB5-630AF5E7E345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36155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H" dirty="0"/>
              <a:t>The Global </a:t>
            </a:r>
            <a:r>
              <a:rPr lang="fr-CH" dirty="0" err="1"/>
              <a:t>Observatory</a:t>
            </a:r>
            <a:r>
              <a:rPr lang="fr-CH" dirty="0"/>
              <a:t> </a:t>
            </a:r>
            <a:r>
              <a:rPr lang="fr-CH" dirty="0" err="1"/>
              <a:t>Knowledge</a:t>
            </a:r>
            <a:r>
              <a:rPr lang="fr-CH" dirty="0"/>
              <a:t> Hub on </a:t>
            </a:r>
            <a:r>
              <a:rPr lang="fr-CH" dirty="0" err="1"/>
              <a:t>Gender</a:t>
            </a:r>
            <a:r>
              <a:rPr lang="fr-CH" dirty="0"/>
              <a:t> </a:t>
            </a:r>
            <a:r>
              <a:rPr lang="fr-CH" dirty="0" err="1"/>
              <a:t>Equality</a:t>
            </a:r>
            <a:r>
              <a:rPr lang="fr-CH" dirty="0"/>
              <a:t> and Sport.</a:t>
            </a:r>
          </a:p>
          <a:p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online tool is an interactive, open, and living platform, aggregating data and research, and convening expertise.</a:t>
            </a:r>
          </a:p>
          <a:p>
            <a:endParaRPr lang="fr-CH" dirty="0"/>
          </a:p>
          <a:p>
            <a:r>
              <a:rPr lang="fr-CH" dirty="0"/>
              <a:t>The </a:t>
            </a:r>
            <a:r>
              <a:rPr lang="fr-CH" dirty="0" err="1"/>
              <a:t>Knowledge</a:t>
            </a:r>
            <a:r>
              <a:rPr lang="fr-CH" dirty="0"/>
              <a:t> Hub </a:t>
            </a: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aims to answer three questions: </a:t>
            </a:r>
          </a:p>
          <a:p>
            <a:endParaRPr lang="en-GB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Tx/>
              <a:buChar char="-"/>
            </a:pP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 the sporting world, are we on track with gender commitments? </a:t>
            </a:r>
          </a:p>
          <a:p>
            <a:pPr marL="171450" indent="-171450">
              <a:buFontTx/>
              <a:buChar char="-"/>
            </a:pP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Where are we investing efforts and addressing gaps in knowledge and service provision? and</a:t>
            </a:r>
          </a:p>
          <a:p>
            <a:pPr marL="171450" indent="-171450">
              <a:buFontTx/>
              <a:buChar char="-"/>
            </a:pP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examples and guidelines do we have on what works?</a:t>
            </a:r>
          </a:p>
          <a:p>
            <a:pPr marL="171450" indent="-171450">
              <a:buFontTx/>
              <a:buChar char="-"/>
            </a:pPr>
            <a:endParaRPr lang="fr-CH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Tx/>
              <a:buChar char="-"/>
            </a:pPr>
            <a:r>
              <a:rPr lang="fr-CH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</a:t>
            </a:r>
            <a:r>
              <a:rPr lang="fr-CH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order</a:t>
            </a:r>
            <a:r>
              <a:rPr lang="fr-CH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</a:t>
            </a:r>
            <a:r>
              <a:rPr lang="fr-CH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respond</a:t>
            </a:r>
            <a:r>
              <a:rPr lang="fr-CH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</a:t>
            </a:r>
            <a:r>
              <a:rPr lang="fr-CH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these</a:t>
            </a:r>
            <a:r>
              <a:rPr lang="fr-CH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questions, the </a:t>
            </a:r>
            <a:r>
              <a:rPr lang="fr-CH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Knowledge</a:t>
            </a:r>
            <a:r>
              <a:rPr lang="fr-CH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Hub </a:t>
            </a:r>
            <a:r>
              <a:rPr lang="fr-CH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</a:t>
            </a:r>
            <a:r>
              <a:rPr lang="fr-CH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CH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structured</a:t>
            </a:r>
            <a:r>
              <a:rPr lang="fr-CH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</a:t>
            </a:r>
            <a:r>
              <a:rPr lang="fr-CH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provide</a:t>
            </a:r>
            <a:r>
              <a:rPr lang="fr-CH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CH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three</a:t>
            </a:r>
            <a:r>
              <a:rPr lang="fr-CH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key </a:t>
            </a:r>
            <a:r>
              <a:rPr lang="fr-CH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resources</a:t>
            </a:r>
            <a:r>
              <a:rPr lang="fr-CH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endParaRPr lang="en-GB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Tx/>
              <a:buChar char="-"/>
            </a:pPr>
            <a:endParaRPr lang="en-GB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Tx/>
              <a:buChar char="-"/>
            </a:pP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Guidance and Frameworks</a:t>
            </a:r>
          </a:p>
          <a:p>
            <a:pPr marL="171450" indent="-171450">
              <a:buFontTx/>
              <a:buChar char="-"/>
            </a:pP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International Mappings</a:t>
            </a:r>
          </a:p>
          <a:p>
            <a:pPr marL="171450" indent="-171450">
              <a:buFontTx/>
              <a:buChar char="-"/>
            </a:pP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Toolbox of resources</a:t>
            </a:r>
          </a:p>
          <a:p>
            <a:pPr marL="171450" indent="-171450">
              <a:buFontTx/>
              <a:buChar char="-"/>
            </a:pPr>
            <a:endParaRPr lang="en-GB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>
              <a:buFontTx/>
              <a:buNone/>
            </a:pP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Global Observatory collates data, resources, and expertise across six areas of concern in physical education, physical activity, and sport:</a:t>
            </a:r>
          </a:p>
          <a:p>
            <a:pPr marL="0" indent="0">
              <a:buFontTx/>
              <a:buNone/>
            </a:pP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Policy and legislative commitments and action, implementation of programmes, resources, capacity and expertise, mechanisms for coordination, reporting. </a:t>
            </a:r>
          </a:p>
          <a:p>
            <a:pPr marL="171450" indent="-171450">
              <a:buFontTx/>
              <a:buChar char="-"/>
            </a:pP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Through a suit of mappings, timelines, directories, and tools, the Knowledge hub aims to cover national state contexts and results, sport contexts, and academic and civil society action.</a:t>
            </a:r>
          </a:p>
          <a:p>
            <a:pPr marL="171450" indent="-171450">
              <a:buFontTx/>
              <a:buChar char="-"/>
            </a:pPr>
            <a:endParaRPr lang="en-GB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Tx/>
              <a:buChar char="-"/>
            </a:pP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Global Observatory </a:t>
            </a:r>
            <a:r>
              <a:rPr lang="en-GB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Knowoledge</a:t>
            </a: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Hub is a collaborate effort, we therefore invite you explore the Hub, to share it across your networks, and to contribute to its development. </a:t>
            </a:r>
          </a:p>
          <a:p>
            <a:pPr marL="171450" indent="-171450">
              <a:buFontTx/>
              <a:buChar char="-"/>
            </a:pPr>
            <a:endParaRPr lang="en-GB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>
              <a:buFontTx/>
              <a:buNone/>
            </a:pP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Thank you for the support of its funders, experts, members, and broader stakeholders.</a:t>
            </a:r>
            <a:endParaRPr lang="fr-CH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D24866-044F-474E-AF6D-3AE6AEED91B7}" type="slidenum">
              <a:rPr lang="en-ZA" smtClean="0"/>
              <a:t>6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2559652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H"/>
              <a:t>The GO keeps track of emerging and endurign challenges, contexts, and experiences of women and girls in sport in order to ensure attention to issues that affects girls a</a:t>
            </a:r>
            <a:r>
              <a:rPr lang="en-GB" err="1"/>
              <a:t>nd</a:t>
            </a:r>
            <a:r>
              <a:rPr lang="en-CH"/>
              <a:t> women in all their diversity.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41C1AA-9CC8-AA4D-ABBB-2DC4687C834B}" type="slidenum">
              <a:rPr lang="en-AU" smtClean="0"/>
              <a:t>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152481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D24866-044F-474E-AF6D-3AE6AEED91B7}" type="slidenum">
              <a:rPr lang="en-ZA" smtClean="0"/>
              <a:t>10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1360854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41C1AA-9CC8-AA4D-ABBB-2DC4687C834B}" type="slidenum">
              <a:rPr lang="en-AU" smtClean="0"/>
              <a:t>11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239791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ED6F4C-3C95-4A5A-8C2D-0573D5ECD5E8}" type="slidenum">
              <a:rPr lang="en-AU" smtClean="0"/>
              <a:t>12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038725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D24866-044F-474E-AF6D-3AE6AEED91B7}" type="slidenum">
              <a:rPr lang="en-ZA" smtClean="0"/>
              <a:t>14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3193299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-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504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2/5/26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2/5/26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2/5/26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2/5/26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.xml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3.emf"/><Relationship Id="rId7" Type="http://schemas.openxmlformats.org/officeDocument/2006/relationships/image" Target="../media/image27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svg"/><Relationship Id="rId4" Type="http://schemas.openxmlformats.org/officeDocument/2006/relationships/image" Target="../media/image24.png"/><Relationship Id="rId9" Type="http://schemas.openxmlformats.org/officeDocument/2006/relationships/image" Target="../media/image10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Relationship Id="rId6" Type="http://schemas.openxmlformats.org/officeDocument/2006/relationships/hyperlink" Target="https://data.genderequalitysport.org/international-mappings/policy-mapping/policy-mapping-sgp/" TargetMode="Externa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.emf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4.jpeg"/><Relationship Id="rId4" Type="http://schemas.openxmlformats.org/officeDocument/2006/relationships/notesSlide" Target="../notesSlides/notesSlide8.xml"/><Relationship Id="rId9" Type="http://schemas.openxmlformats.org/officeDocument/2006/relationships/image" Target="../media/image10.sv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4.png"/><Relationship Id="rId7" Type="http://schemas.openxmlformats.org/officeDocument/2006/relationships/image" Target="../media/image3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svg"/><Relationship Id="rId5" Type="http://schemas.openxmlformats.org/officeDocument/2006/relationships/image" Target="../media/image26.png"/><Relationship Id="rId4" Type="http://schemas.openxmlformats.org/officeDocument/2006/relationships/image" Target="../media/image29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file:////Users/j-b.dembreville/Library/Containers/com.microsoft.Outlook/Data/Library/Caches/Signatures/signature_3277626147" TargetMode="Externa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.png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1.bin"/><Relationship Id="rId4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8.png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2.bin"/><Relationship Id="rId10" Type="http://schemas.openxmlformats.org/officeDocument/2006/relationships/image" Target="../media/image11.pn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10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sv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.svg"/><Relationship Id="rId12" Type="http://schemas.openxmlformats.org/officeDocument/2006/relationships/image" Target="../media/image16.png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9.png"/><Relationship Id="rId11" Type="http://schemas.openxmlformats.org/officeDocument/2006/relationships/image" Target="../media/image15.svg"/><Relationship Id="rId5" Type="http://schemas.openxmlformats.org/officeDocument/2006/relationships/image" Target="../media/image6.emf"/><Relationship Id="rId10" Type="http://schemas.openxmlformats.org/officeDocument/2006/relationships/image" Target="../media/image14.png"/><Relationship Id="rId4" Type="http://schemas.openxmlformats.org/officeDocument/2006/relationships/oleObject" Target="../embeddings/oleObject3.bin"/><Relationship Id="rId9" Type="http://schemas.openxmlformats.org/officeDocument/2006/relationships/image" Target="../media/image13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data.genderequalitysport.org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5" Type="http://schemas.openxmlformats.org/officeDocument/2006/relationships/image" Target="../media/image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0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6" Type="http://schemas.openxmlformats.org/officeDocument/2006/relationships/image" Target="../media/image9.pn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btfpColumnIndicatorGroup2">
            <a:extLst>
              <a:ext uri="{FF2B5EF4-FFF2-40B4-BE49-F238E27FC236}">
                <a16:creationId xmlns:a16="http://schemas.microsoft.com/office/drawing/2014/main" id="{31D10441-F344-3584-AA7D-A5D829BED322}"/>
              </a:ext>
            </a:extLst>
          </p:cNvPr>
          <p:cNvGrpSpPr/>
          <p:nvPr/>
        </p:nvGrpSpPr>
        <p:grpSpPr>
          <a:xfrm>
            <a:off x="0" y="6926580"/>
            <a:ext cx="12192000" cy="137160"/>
            <a:chOff x="0" y="6926580"/>
            <a:chExt cx="12192000" cy="137160"/>
          </a:xfrm>
        </p:grpSpPr>
        <p:sp>
          <p:nvSpPr>
            <p:cNvPr id="18" name="btfpColumnGapBlocker634634">
              <a:extLst>
                <a:ext uri="{FF2B5EF4-FFF2-40B4-BE49-F238E27FC236}">
                  <a16:creationId xmlns:a16="http://schemas.microsoft.com/office/drawing/2014/main" id="{1399D560-CE70-A20E-170F-CF2246C079B5}"/>
                </a:ext>
              </a:extLst>
            </p:cNvPr>
            <p:cNvSpPr/>
            <p:nvPr/>
          </p:nvSpPr>
          <p:spPr>
            <a:xfrm>
              <a:off x="11353800" y="6926580"/>
              <a:ext cx="838200" cy="137160"/>
            </a:xfrm>
            <a:prstGeom prst="rect">
              <a:avLst/>
            </a:prstGeom>
            <a:pattFill prst="ltUpDiag">
              <a:fgClr>
                <a:srgbClr val="BBCABA"/>
              </a:fgClr>
              <a:bgClr>
                <a:srgbClr val="FFFFFF"/>
              </a:bgClr>
            </a:pattFill>
            <a:ln w="1905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9050" cap="flat" cmpd="sng" algn="ctr">
                  <a:solidFill>
                    <a:schemeClr val="accent1">
                      <a:shade val="15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btfpColumnGapBlocker508426">
              <a:extLst>
                <a:ext uri="{FF2B5EF4-FFF2-40B4-BE49-F238E27FC236}">
                  <a16:creationId xmlns:a16="http://schemas.microsoft.com/office/drawing/2014/main" id="{7CEF5345-226B-8353-2529-0575C4E2DEDF}"/>
                </a:ext>
              </a:extLst>
            </p:cNvPr>
            <p:cNvSpPr/>
            <p:nvPr/>
          </p:nvSpPr>
          <p:spPr>
            <a:xfrm>
              <a:off x="0" y="6926580"/>
              <a:ext cx="838200" cy="137160"/>
            </a:xfrm>
            <a:prstGeom prst="rect">
              <a:avLst/>
            </a:prstGeom>
            <a:pattFill prst="ltUpDiag">
              <a:fgClr>
                <a:srgbClr val="BBCABA"/>
              </a:fgClr>
              <a:bgClr>
                <a:srgbClr val="FFFFFF"/>
              </a:bgClr>
            </a:pattFill>
            <a:ln w="1905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9050" cap="flat" cmpd="sng" algn="ctr">
                  <a:solidFill>
                    <a:schemeClr val="accent1">
                      <a:shade val="15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4" name="btfpColumnIndicator901730">
              <a:extLst>
                <a:ext uri="{FF2B5EF4-FFF2-40B4-BE49-F238E27FC236}">
                  <a16:creationId xmlns:a16="http://schemas.microsoft.com/office/drawing/2014/main" id="{E9C5E368-C55F-7325-75F0-330441B54DC4}"/>
                </a:ext>
              </a:extLst>
            </p:cNvPr>
            <p:cNvCxnSpPr/>
            <p:nvPr/>
          </p:nvCxnSpPr>
          <p:spPr>
            <a:xfrm flipV="1">
              <a:off x="11353800" y="6926580"/>
              <a:ext cx="0" cy="137160"/>
            </a:xfrm>
            <a:prstGeom prst="line">
              <a:avLst/>
            </a:prstGeom>
            <a:ln w="19050" cap="flat" cmpd="sng" algn="ctr">
              <a:solidFill>
                <a:srgbClr val="507867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btfpColumnIndicator414201">
              <a:extLst>
                <a:ext uri="{FF2B5EF4-FFF2-40B4-BE49-F238E27FC236}">
                  <a16:creationId xmlns:a16="http://schemas.microsoft.com/office/drawing/2014/main" id="{1D8490EA-9836-E36E-3812-14279BACBE39}"/>
                </a:ext>
              </a:extLst>
            </p:cNvPr>
            <p:cNvCxnSpPr/>
            <p:nvPr/>
          </p:nvCxnSpPr>
          <p:spPr>
            <a:xfrm flipV="1">
              <a:off x="838200" y="6926580"/>
              <a:ext cx="0" cy="137160"/>
            </a:xfrm>
            <a:prstGeom prst="line">
              <a:avLst/>
            </a:prstGeom>
            <a:ln w="19050" cap="flat" cmpd="sng" algn="ctr">
              <a:solidFill>
                <a:srgbClr val="507867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btfpColumnIndicatorGroup1">
            <a:extLst>
              <a:ext uri="{FF2B5EF4-FFF2-40B4-BE49-F238E27FC236}">
                <a16:creationId xmlns:a16="http://schemas.microsoft.com/office/drawing/2014/main" id="{54A5C1D8-7200-A41D-17DF-D2E4108A83EF}"/>
              </a:ext>
            </a:extLst>
          </p:cNvPr>
          <p:cNvGrpSpPr/>
          <p:nvPr/>
        </p:nvGrpSpPr>
        <p:grpSpPr>
          <a:xfrm>
            <a:off x="0" y="-205740"/>
            <a:ext cx="12192000" cy="137160"/>
            <a:chOff x="0" y="-205740"/>
            <a:chExt cx="12192000" cy="137160"/>
          </a:xfrm>
        </p:grpSpPr>
        <p:sp>
          <p:nvSpPr>
            <p:cNvPr id="17" name="btfpColumnGapBlocker886790">
              <a:extLst>
                <a:ext uri="{FF2B5EF4-FFF2-40B4-BE49-F238E27FC236}">
                  <a16:creationId xmlns:a16="http://schemas.microsoft.com/office/drawing/2014/main" id="{53EF959A-C63A-3F2F-219E-E69C5C3BEC4C}"/>
                </a:ext>
              </a:extLst>
            </p:cNvPr>
            <p:cNvSpPr/>
            <p:nvPr/>
          </p:nvSpPr>
          <p:spPr>
            <a:xfrm>
              <a:off x="11353800" y="-205740"/>
              <a:ext cx="838200" cy="137160"/>
            </a:xfrm>
            <a:prstGeom prst="rect">
              <a:avLst/>
            </a:prstGeom>
            <a:pattFill prst="ltUpDiag">
              <a:fgClr>
                <a:srgbClr val="BBCABA"/>
              </a:fgClr>
              <a:bgClr>
                <a:srgbClr val="FFFFFF"/>
              </a:bgClr>
            </a:pattFill>
            <a:ln w="1905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9050" cap="flat" cmpd="sng" algn="ctr">
                  <a:solidFill>
                    <a:schemeClr val="accent1">
                      <a:shade val="15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btfpColumnGapBlocker706819">
              <a:extLst>
                <a:ext uri="{FF2B5EF4-FFF2-40B4-BE49-F238E27FC236}">
                  <a16:creationId xmlns:a16="http://schemas.microsoft.com/office/drawing/2014/main" id="{11DEBBE6-9AE7-ABB1-06D5-B736D27B0089}"/>
                </a:ext>
              </a:extLst>
            </p:cNvPr>
            <p:cNvSpPr/>
            <p:nvPr/>
          </p:nvSpPr>
          <p:spPr>
            <a:xfrm>
              <a:off x="0" y="-205740"/>
              <a:ext cx="838200" cy="137160"/>
            </a:xfrm>
            <a:prstGeom prst="rect">
              <a:avLst/>
            </a:prstGeom>
            <a:pattFill prst="ltUpDiag">
              <a:fgClr>
                <a:srgbClr val="BBCABA"/>
              </a:fgClr>
              <a:bgClr>
                <a:srgbClr val="FFFFFF"/>
              </a:bgClr>
            </a:pattFill>
            <a:ln w="1905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9050" cap="flat" cmpd="sng" algn="ctr">
                  <a:solidFill>
                    <a:schemeClr val="accent1">
                      <a:shade val="15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3" name="btfpColumnIndicator954422">
              <a:extLst>
                <a:ext uri="{FF2B5EF4-FFF2-40B4-BE49-F238E27FC236}">
                  <a16:creationId xmlns:a16="http://schemas.microsoft.com/office/drawing/2014/main" id="{F82F4D3A-3F54-B8EF-8B1A-0495DA6C75D1}"/>
                </a:ext>
              </a:extLst>
            </p:cNvPr>
            <p:cNvCxnSpPr/>
            <p:nvPr/>
          </p:nvCxnSpPr>
          <p:spPr>
            <a:xfrm flipV="1">
              <a:off x="11353800" y="-205740"/>
              <a:ext cx="0" cy="137160"/>
            </a:xfrm>
            <a:prstGeom prst="line">
              <a:avLst/>
            </a:prstGeom>
            <a:ln w="19050" cap="flat" cmpd="sng" algn="ctr">
              <a:solidFill>
                <a:srgbClr val="507867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btfpColumnIndicator740506">
              <a:extLst>
                <a:ext uri="{FF2B5EF4-FFF2-40B4-BE49-F238E27FC236}">
                  <a16:creationId xmlns:a16="http://schemas.microsoft.com/office/drawing/2014/main" id="{6C30D366-DF91-F578-C029-CB8FDBB51EF4}"/>
                </a:ext>
              </a:extLst>
            </p:cNvPr>
            <p:cNvCxnSpPr/>
            <p:nvPr/>
          </p:nvCxnSpPr>
          <p:spPr>
            <a:xfrm flipV="1">
              <a:off x="838200" y="-205740"/>
              <a:ext cx="0" cy="137160"/>
            </a:xfrm>
            <a:prstGeom prst="line">
              <a:avLst/>
            </a:prstGeom>
            <a:ln w="19050" cap="flat" cmpd="sng" algn="ctr">
              <a:solidFill>
                <a:srgbClr val="507867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A47BCBF6-BFDA-A127-8414-162609434F2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372592" y="0"/>
            <a:ext cx="3810745" cy="3810745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3777D5FF-E285-54A3-A30E-731E2E2647FD}"/>
              </a:ext>
            </a:extLst>
          </p:cNvPr>
          <p:cNvSpPr txBox="1">
            <a:spLocks/>
          </p:cNvSpPr>
          <p:nvPr/>
        </p:nvSpPr>
        <p:spPr>
          <a:xfrm>
            <a:off x="9206344" y="6494309"/>
            <a:ext cx="2604717" cy="426126"/>
          </a:xfrm>
          <a:prstGeom prst="rect">
            <a:avLst/>
          </a:prstGeom>
        </p:spPr>
        <p:txBody>
          <a:bodyPr vert="horz" wrap="none" lIns="0" tIns="0" rIns="0" bIns="0" rtlCol="0" anchor="t" anchorCtr="0">
            <a:noAutofit/>
          </a:bodyPr>
          <a:lstStyle>
            <a:defPPr>
              <a:defRPr lang="en-CH"/>
            </a:defPPr>
            <a:lvl1pPr marL="0" algn="l" defTabSz="967618" rtl="0" eaLnBrk="1" latinLnBrk="0" hangingPunct="1">
              <a:defRPr sz="1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83809" algn="l" defTabSz="967618" rtl="0" eaLnBrk="1" latinLnBrk="0" hangingPunct="1">
              <a:defRPr sz="1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67618" algn="l" defTabSz="967618" rtl="0" eaLnBrk="1" latinLnBrk="0" hangingPunct="1">
              <a:defRPr sz="1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51427" algn="l" defTabSz="967618" rtl="0" eaLnBrk="1" latinLnBrk="0" hangingPunct="1">
              <a:defRPr sz="1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35236" algn="l" defTabSz="967618" rtl="0" eaLnBrk="1" latinLnBrk="0" hangingPunct="1">
              <a:defRPr sz="1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19045" algn="l" defTabSz="967618" rtl="0" eaLnBrk="1" latinLnBrk="0" hangingPunct="1">
              <a:defRPr sz="1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02854" algn="l" defTabSz="967618" rtl="0" eaLnBrk="1" latinLnBrk="0" hangingPunct="1">
              <a:defRPr sz="1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86663" algn="l" defTabSz="967618" rtl="0" eaLnBrk="1" latinLnBrk="0" hangingPunct="1">
              <a:defRPr sz="1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70472" algn="l" defTabSz="967618" rtl="0" eaLnBrk="1" latinLnBrk="0" hangingPunct="1">
              <a:defRPr sz="1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5000"/>
              </a:lnSpc>
            </a:pPr>
            <a:r>
              <a:rPr lang="en-GB" sz="1400" b="1" dirty="0" err="1">
                <a:latin typeface="+mn-lt"/>
                <a:ea typeface="Noto Sans Black" panose="020B0502040504020204" pitchFamily="34" charset="0"/>
                <a:cs typeface="Noto Sans Black" panose="020B0502040504020204" pitchFamily="34" charset="0"/>
              </a:rPr>
              <a:t>genderequalitysport.org</a:t>
            </a:r>
            <a:endParaRPr lang="en-GB" sz="1400" b="1" dirty="0">
              <a:latin typeface="+mn-lt"/>
              <a:ea typeface="Noto Sans Black" panose="020B0502040504020204" pitchFamily="34" charset="0"/>
              <a:cs typeface="Noto Sans Black" panose="020B0502040504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D695D75-C4BA-E235-B7CE-9DCE9A4C9F7A}"/>
              </a:ext>
            </a:extLst>
          </p:cNvPr>
          <p:cNvSpPr txBox="1">
            <a:spLocks/>
          </p:cNvSpPr>
          <p:nvPr/>
        </p:nvSpPr>
        <p:spPr>
          <a:xfrm>
            <a:off x="9515854" y="5703028"/>
            <a:ext cx="1524219" cy="381368"/>
          </a:xfrm>
          <a:prstGeom prst="rect">
            <a:avLst/>
          </a:prstGeom>
        </p:spPr>
        <p:txBody>
          <a:bodyPr vert="horz" wrap="none" lIns="0" tIns="0" rIns="0" bIns="0" rtlCol="0" anchor="b" anchorCtr="0">
            <a:noAutofit/>
          </a:bodyPr>
          <a:lstStyle>
            <a:defPPr>
              <a:defRPr lang="en-CH"/>
            </a:defPPr>
            <a:lvl1pPr marL="0" algn="l" defTabSz="967618" rtl="0" eaLnBrk="1" latinLnBrk="0" hangingPunct="1">
              <a:defRPr sz="1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83809" algn="l" defTabSz="967618" rtl="0" eaLnBrk="1" latinLnBrk="0" hangingPunct="1">
              <a:defRPr sz="1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67618" algn="l" defTabSz="967618" rtl="0" eaLnBrk="1" latinLnBrk="0" hangingPunct="1">
              <a:defRPr sz="1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51427" algn="l" defTabSz="967618" rtl="0" eaLnBrk="1" latinLnBrk="0" hangingPunct="1">
              <a:defRPr sz="1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35236" algn="l" defTabSz="967618" rtl="0" eaLnBrk="1" latinLnBrk="0" hangingPunct="1">
              <a:defRPr sz="1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19045" algn="l" defTabSz="967618" rtl="0" eaLnBrk="1" latinLnBrk="0" hangingPunct="1">
              <a:defRPr sz="1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02854" algn="l" defTabSz="967618" rtl="0" eaLnBrk="1" latinLnBrk="0" hangingPunct="1">
              <a:defRPr sz="1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86663" algn="l" defTabSz="967618" rtl="0" eaLnBrk="1" latinLnBrk="0" hangingPunct="1">
              <a:defRPr sz="1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70472" algn="l" defTabSz="967618" rtl="0" eaLnBrk="1" latinLnBrk="0" hangingPunct="1">
              <a:defRPr sz="1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15000"/>
              </a:lnSpc>
            </a:pPr>
            <a:r>
              <a:rPr lang="en-GB" sz="1400" b="1" dirty="0">
                <a:ea typeface="Noto Sans Black" panose="020B0502040504020204" pitchFamily="34" charset="0"/>
                <a:cs typeface="Noto Sans Black" panose="020B0502040504020204" pitchFamily="34" charset="0"/>
              </a:rPr>
              <a:t>05.02.26</a:t>
            </a:r>
            <a:endParaRPr lang="en-GB" sz="1400" b="1" dirty="0">
              <a:latin typeface="+mn-lt"/>
              <a:ea typeface="Noto Sans Black" panose="020B0502040504020204" pitchFamily="34" charset="0"/>
              <a:cs typeface="Noto Sans Black" panose="020B0502040504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D9A4DA4-8D96-2F5F-6624-F0FCB05BA2F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 rot="11895802">
            <a:off x="5199132" y="-2152531"/>
            <a:ext cx="4496109" cy="449610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34FC4C0-2AA2-EB20-0EC9-6C9D2AF7C19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 rot="181971">
            <a:off x="4522998" y="5487128"/>
            <a:ext cx="2971705" cy="29717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9BB1CBF-2010-52E6-A460-A816CECF62CA}"/>
              </a:ext>
            </a:extLst>
          </p:cNvPr>
          <p:cNvSpPr txBox="1">
            <a:spLocks/>
          </p:cNvSpPr>
          <p:nvPr/>
        </p:nvSpPr>
        <p:spPr>
          <a:xfrm>
            <a:off x="556787" y="1835114"/>
            <a:ext cx="3262622" cy="3335583"/>
          </a:xfrm>
          <a:prstGeom prst="rect">
            <a:avLst/>
          </a:prstGeom>
        </p:spPr>
        <p:txBody>
          <a:bodyPr vert="horz" wrap="none" lIns="0" tIns="0" rIns="0" bIns="0" rtlCol="0" anchor="b" anchorCtr="0">
            <a:noAutofit/>
          </a:bodyPr>
          <a:lstStyle>
            <a:defPPr>
              <a:defRPr lang="en-CH"/>
            </a:defPPr>
            <a:lvl1pPr marL="0" algn="l" defTabSz="967618" rtl="0" eaLnBrk="1" latinLnBrk="0" hangingPunct="1">
              <a:defRPr sz="1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83809" algn="l" defTabSz="967618" rtl="0" eaLnBrk="1" latinLnBrk="0" hangingPunct="1">
              <a:defRPr sz="1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67618" algn="l" defTabSz="967618" rtl="0" eaLnBrk="1" latinLnBrk="0" hangingPunct="1">
              <a:defRPr sz="1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51427" algn="l" defTabSz="967618" rtl="0" eaLnBrk="1" latinLnBrk="0" hangingPunct="1">
              <a:defRPr sz="1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35236" algn="l" defTabSz="967618" rtl="0" eaLnBrk="1" latinLnBrk="0" hangingPunct="1">
              <a:defRPr sz="1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19045" algn="l" defTabSz="967618" rtl="0" eaLnBrk="1" latinLnBrk="0" hangingPunct="1">
              <a:defRPr sz="1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02854" algn="l" defTabSz="967618" rtl="0" eaLnBrk="1" latinLnBrk="0" hangingPunct="1">
              <a:defRPr sz="1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86663" algn="l" defTabSz="967618" rtl="0" eaLnBrk="1" latinLnBrk="0" hangingPunct="1">
              <a:defRPr sz="1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70472" algn="l" defTabSz="967618" rtl="0" eaLnBrk="1" latinLnBrk="0" hangingPunct="1">
              <a:defRPr sz="1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5000"/>
              </a:lnSpc>
            </a:pPr>
            <a:r>
              <a:rPr lang="en-GB" sz="4000" b="1" dirty="0">
                <a:solidFill>
                  <a:srgbClr val="000000"/>
                </a:solidFill>
                <a:ea typeface="Noto Sans Black" panose="020B0502040504020204" pitchFamily="34" charset="0"/>
                <a:cs typeface="Noto Sans Black" panose="020B0502040504020204" pitchFamily="34" charset="0"/>
              </a:rPr>
              <a:t>GLOBAL</a:t>
            </a:r>
            <a:br>
              <a:rPr lang="en-GB" sz="4000" b="1" dirty="0">
                <a:ea typeface="Noto Sans Black" panose="020B0502040504020204" pitchFamily="34" charset="0"/>
                <a:cs typeface="Noto Sans Black" panose="020B0502040504020204" pitchFamily="34" charset="0"/>
              </a:rPr>
            </a:br>
            <a:r>
              <a:rPr lang="en-GB" sz="4000" b="1" dirty="0">
                <a:solidFill>
                  <a:srgbClr val="000000"/>
                </a:solidFill>
                <a:ea typeface="Noto Sans Black" panose="020B0502040504020204" pitchFamily="34" charset="0"/>
                <a:cs typeface="Noto Sans Black" panose="020B0502040504020204" pitchFamily="34" charset="0"/>
              </a:rPr>
              <a:t>OBSERVATORY</a:t>
            </a:r>
            <a:br>
              <a:rPr lang="en-GB" sz="4000" b="1" dirty="0">
                <a:ea typeface="Noto Sans Black" panose="020B0502040504020204" pitchFamily="34" charset="0"/>
                <a:cs typeface="Noto Sans Black" panose="020B0502040504020204" pitchFamily="34" charset="0"/>
              </a:rPr>
            </a:br>
            <a:r>
              <a:rPr lang="en-GB" sz="4000" b="1" dirty="0">
                <a:solidFill>
                  <a:srgbClr val="000000"/>
                </a:solidFill>
                <a:ea typeface="Noto Sans Black" panose="020B0502040504020204" pitchFamily="34" charset="0"/>
                <a:cs typeface="Noto Sans Black" panose="020B0502040504020204" pitchFamily="34" charset="0"/>
              </a:rPr>
              <a:t>FOR GENDER</a:t>
            </a:r>
            <a:br>
              <a:rPr lang="en-GB" sz="4000" b="1" dirty="0">
                <a:ea typeface="Noto Sans Black" panose="020B0502040504020204" pitchFamily="34" charset="0"/>
                <a:cs typeface="Noto Sans Black" panose="020B0502040504020204" pitchFamily="34" charset="0"/>
              </a:rPr>
            </a:br>
            <a:r>
              <a:rPr lang="en-GB" sz="4000" b="1" dirty="0">
                <a:solidFill>
                  <a:srgbClr val="000000"/>
                </a:solidFill>
                <a:ea typeface="Noto Sans Black" panose="020B0502040504020204" pitchFamily="34" charset="0"/>
                <a:cs typeface="Noto Sans Black" panose="020B0502040504020204" pitchFamily="34" charset="0"/>
              </a:rPr>
              <a:t>EQUALITY</a:t>
            </a:r>
            <a:br>
              <a:rPr lang="en-GB" sz="4000" b="1" dirty="0">
                <a:ea typeface="Noto Sans Black" panose="020B0502040504020204" pitchFamily="34" charset="0"/>
                <a:cs typeface="Noto Sans Black" panose="020B0502040504020204" pitchFamily="34" charset="0"/>
              </a:rPr>
            </a:br>
            <a:r>
              <a:rPr lang="en-GB" sz="4000" b="1" dirty="0">
                <a:solidFill>
                  <a:srgbClr val="000000"/>
                </a:solidFill>
                <a:ea typeface="Noto Sans Black" panose="020B0502040504020204" pitchFamily="34" charset="0"/>
                <a:cs typeface="Noto Sans Black" panose="020B0502040504020204" pitchFamily="34" charset="0"/>
              </a:rPr>
              <a:t>&amp; SPORT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ED9633A-C2BF-0219-698E-D17CA93119ED}"/>
              </a:ext>
            </a:extLst>
          </p:cNvPr>
          <p:cNvSpPr txBox="1"/>
          <p:nvPr/>
        </p:nvSpPr>
        <p:spPr>
          <a:xfrm>
            <a:off x="7890079" y="4433721"/>
            <a:ext cx="4293258" cy="646331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/>
          </a:p>
          <a:p>
            <a:endParaRPr lang="en-GB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22065C5-5F8D-8C44-7473-D53F304285B0}"/>
              </a:ext>
            </a:extLst>
          </p:cNvPr>
          <p:cNvSpPr txBox="1">
            <a:spLocks/>
          </p:cNvSpPr>
          <p:nvPr/>
        </p:nvSpPr>
        <p:spPr>
          <a:xfrm>
            <a:off x="7764912" y="4104190"/>
            <a:ext cx="2882865" cy="1160100"/>
          </a:xfrm>
          <a:prstGeom prst="rect">
            <a:avLst/>
          </a:prstGeom>
        </p:spPr>
        <p:txBody>
          <a:bodyPr vert="horz" wrap="none" lIns="0" tIns="0" rIns="0" bIns="0" rtlCol="0" anchor="t" anchorCtr="0">
            <a:noAutofit/>
          </a:bodyPr>
          <a:lstStyle>
            <a:lvl1pPr algn="l" defTabSz="3600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7000"/>
              </a:lnSpc>
            </a:pPr>
            <a:endParaRPr lang="en-GB" sz="1800" noProof="0" dirty="0">
              <a:latin typeface="+mn-lt"/>
              <a:ea typeface="Noto Sans Black" panose="020B0502040504020204" pitchFamily="34" charset="0"/>
              <a:cs typeface="Noto Sans Black" panose="020B0502040504020204" pitchFamily="34" charset="0"/>
            </a:endParaRPr>
          </a:p>
          <a:p>
            <a:pPr>
              <a:lnSpc>
                <a:spcPct val="117000"/>
              </a:lnSpc>
            </a:pPr>
            <a:r>
              <a:rPr lang="en-GB" sz="2400" b="1" dirty="0" err="1">
                <a:latin typeface="+mn-lt"/>
                <a:ea typeface="Noto Sans Black" panose="020B0502040504020204" pitchFamily="34" charset="0"/>
                <a:cs typeface="Noto Sans Black" panose="020B0502040504020204" pitchFamily="34" charset="0"/>
              </a:rPr>
              <a:t>Lombé</a:t>
            </a:r>
            <a:r>
              <a:rPr lang="en-GB" sz="2400" b="1" dirty="0">
                <a:latin typeface="+mn-lt"/>
                <a:ea typeface="Noto Sans Black" panose="020B0502040504020204" pitchFamily="34" charset="0"/>
                <a:cs typeface="Noto Sans Black" panose="020B0502040504020204" pitchFamily="34" charset="0"/>
              </a:rPr>
              <a:t> </a:t>
            </a:r>
            <a:r>
              <a:rPr lang="en-GB" sz="2400" b="1" dirty="0" err="1">
                <a:latin typeface="+mn-lt"/>
                <a:ea typeface="Noto Sans Black" panose="020B0502040504020204" pitchFamily="34" charset="0"/>
                <a:cs typeface="Noto Sans Black" panose="020B0502040504020204" pitchFamily="34" charset="0"/>
              </a:rPr>
              <a:t>Mwambwa</a:t>
            </a:r>
            <a:r>
              <a:rPr lang="en-GB" sz="2400" b="1" dirty="0">
                <a:latin typeface="+mn-lt"/>
                <a:ea typeface="Noto Sans Black" panose="020B0502040504020204" pitchFamily="34" charset="0"/>
                <a:cs typeface="Noto Sans Black" panose="020B0502040504020204" pitchFamily="34" charset="0"/>
              </a:rPr>
              <a:t>, PhD</a:t>
            </a:r>
          </a:p>
          <a:p>
            <a:pPr>
              <a:lnSpc>
                <a:spcPct val="117000"/>
              </a:lnSpc>
            </a:pPr>
            <a:r>
              <a:rPr lang="en-GB" sz="2400" dirty="0">
                <a:latin typeface="+mn-lt"/>
                <a:ea typeface="Noto Sans Black" panose="020B0502040504020204" pitchFamily="34" charset="0"/>
                <a:cs typeface="Noto Sans Black" panose="020B0502040504020204" pitchFamily="34" charset="0"/>
              </a:rPr>
              <a:t>CEO, Global Observatory</a:t>
            </a:r>
          </a:p>
          <a:p>
            <a:pPr>
              <a:lnSpc>
                <a:spcPct val="117000"/>
              </a:lnSpc>
            </a:pPr>
            <a:r>
              <a:rPr lang="en-GB" sz="2400" dirty="0">
                <a:latin typeface="+mn-lt"/>
                <a:ea typeface="Noto Sans Black" panose="020B0502040504020204" pitchFamily="34" charset="0"/>
                <a:cs typeface="Noto Sans Black" panose="020B0502040504020204" pitchFamily="34" charset="0"/>
              </a:rPr>
              <a:t>Post-Doc, University of Lausanne</a:t>
            </a:r>
          </a:p>
        </p:txBody>
      </p:sp>
      <p:sp>
        <p:nvSpPr>
          <p:cNvPr id="21" name="AutoShape 2" descr="University of Lausanne">
            <a:extLst>
              <a:ext uri="{FF2B5EF4-FFF2-40B4-BE49-F238E27FC236}">
                <a16:creationId xmlns:a16="http://schemas.microsoft.com/office/drawing/2014/main" id="{FA29BC29-7C6D-157E-249B-63365C5782D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842164" y="2175164"/>
            <a:ext cx="1406236" cy="1406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CH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CC81DCBA-447F-2372-F8D6-D135DE0FBE5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6424" r="134"/>
          <a:stretch/>
        </p:blipFill>
        <p:spPr>
          <a:xfrm>
            <a:off x="688151" y="6021967"/>
            <a:ext cx="4857131" cy="64530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909857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B7EF96-F6A9-0230-8902-32C24E1C4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person in a basketball uniform&#10;&#10;Description automatically generated">
            <a:extLst>
              <a:ext uri="{FF2B5EF4-FFF2-40B4-BE49-F238E27FC236}">
                <a16:creationId xmlns:a16="http://schemas.microsoft.com/office/drawing/2014/main" id="{7A8B1F8D-6F5B-61FF-3E74-81FA62DD9C3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tx1">
                <a:tint val="45000"/>
                <a:satMod val="400000"/>
              </a:schemeClr>
            </a:duotone>
          </a:blip>
          <a:srcRect l="12326" t="148" r="103" b="-148"/>
          <a:stretch/>
        </p:blipFill>
        <p:spPr>
          <a:xfrm>
            <a:off x="-12272" y="1047931"/>
            <a:ext cx="3599098" cy="582136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3DF5B64-CC86-0FFE-A36F-EB20BDDFAA1C}"/>
              </a:ext>
            </a:extLst>
          </p:cNvPr>
          <p:cNvSpPr/>
          <p:nvPr/>
        </p:nvSpPr>
        <p:spPr>
          <a:xfrm flipV="1">
            <a:off x="0" y="-16390"/>
            <a:ext cx="12192000" cy="1078835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FAB25F0-AB26-0CC8-017E-F0FD737182EA}"/>
              </a:ext>
            </a:extLst>
          </p:cNvPr>
          <p:cNvSpPr txBox="1"/>
          <p:nvPr/>
        </p:nvSpPr>
        <p:spPr>
          <a:xfrm>
            <a:off x="0" y="328651"/>
            <a:ext cx="12192000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40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Research Practice</a:t>
            </a:r>
            <a:endParaRPr lang="en-ZA" sz="4000" b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D631A5B4-6CAE-41F8-5692-B6BFB05170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860014" y="1062445"/>
            <a:ext cx="1735443" cy="5795555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4AF8B18C-95F3-64FD-F90B-6E5A9AD6DE1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247539" y="1062445"/>
            <a:ext cx="537611" cy="5795555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38A19DE3-7E50-9D4F-7F92-F6925EAF2C8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102508" y="-46611"/>
            <a:ext cx="1078837" cy="1078837"/>
          </a:xfrm>
          <a:prstGeom prst="rect">
            <a:avLst/>
          </a:prstGeom>
        </p:spPr>
      </p:pic>
      <p:grpSp>
        <p:nvGrpSpPr>
          <p:cNvPr id="10" name="Groupe 9">
            <a:extLst>
              <a:ext uri="{FF2B5EF4-FFF2-40B4-BE49-F238E27FC236}">
                <a16:creationId xmlns:a16="http://schemas.microsoft.com/office/drawing/2014/main" id="{1E69567E-D284-FBDC-3E56-8A2BE5BEF1BE}"/>
              </a:ext>
            </a:extLst>
          </p:cNvPr>
          <p:cNvGrpSpPr/>
          <p:nvPr/>
        </p:nvGrpSpPr>
        <p:grpSpPr>
          <a:xfrm>
            <a:off x="4500583" y="4731811"/>
            <a:ext cx="6443878" cy="1256562"/>
            <a:chOff x="3727574" y="4778946"/>
            <a:chExt cx="6443878" cy="1256562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0376ACB5-D5AB-825F-E15F-E3ADBBE7C589}"/>
                </a:ext>
              </a:extLst>
            </p:cNvPr>
            <p:cNvSpPr/>
            <p:nvPr/>
          </p:nvSpPr>
          <p:spPr>
            <a:xfrm>
              <a:off x="3923866" y="4895423"/>
              <a:ext cx="6247586" cy="114008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5" name="ZoneTexte 27">
              <a:extLst>
                <a:ext uri="{FF2B5EF4-FFF2-40B4-BE49-F238E27FC236}">
                  <a16:creationId xmlns:a16="http://schemas.microsoft.com/office/drawing/2014/main" id="{C3DAA5ED-E1A9-0F9B-4BBE-3CDEECB757F6}"/>
                </a:ext>
              </a:extLst>
            </p:cNvPr>
            <p:cNvSpPr txBox="1"/>
            <p:nvPr/>
          </p:nvSpPr>
          <p:spPr>
            <a:xfrm>
              <a:off x="3971001" y="4958290"/>
              <a:ext cx="5653766" cy="107721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 rtlCol="0" anchor="t">
              <a:spAutoFit/>
            </a:bodyPr>
            <a:lstStyle/>
            <a:p>
              <a:pPr marL="361950"/>
              <a:r>
                <a:rPr lang="en-US" sz="3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Noto Sans" panose="020B0502040504020204" pitchFamily="34"/>
                  <a:ea typeface="Noto Sans" panose="020B0502040504020204" pitchFamily="34"/>
                  <a:cs typeface="Noto Sans" panose="020B0502040504020204" pitchFamily="34"/>
                </a:rPr>
                <a:t>Political Contexts</a:t>
              </a:r>
            </a:p>
            <a:p>
              <a:pPr marL="361950"/>
              <a:endPara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endParaRPr>
            </a:p>
          </p:txBody>
        </p:sp>
        <p:sp>
          <p:nvSpPr>
            <p:cNvPr id="29" name="Ellipse 8">
              <a:extLst>
                <a:ext uri="{FF2B5EF4-FFF2-40B4-BE49-F238E27FC236}">
                  <a16:creationId xmlns:a16="http://schemas.microsoft.com/office/drawing/2014/main" id="{A38DDEA2-E735-1848-4CAD-0C7917C421E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27574" y="4778946"/>
              <a:ext cx="468000" cy="468000"/>
            </a:xfrm>
            <a:prstGeom prst="ellipse">
              <a:avLst/>
            </a:prstGeom>
            <a:solidFill>
              <a:srgbClr val="00B3A6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anose="020B0A04020102020204" pitchFamily="34" charset="0"/>
                </a:rPr>
                <a:t>3</a:t>
              </a: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A552697A-80E8-AC78-9586-EBB33AA23042}"/>
              </a:ext>
            </a:extLst>
          </p:cNvPr>
          <p:cNvGrpSpPr/>
          <p:nvPr/>
        </p:nvGrpSpPr>
        <p:grpSpPr>
          <a:xfrm>
            <a:off x="4486461" y="3048376"/>
            <a:ext cx="7143563" cy="1251047"/>
            <a:chOff x="3713453" y="3020545"/>
            <a:chExt cx="6199630" cy="1251047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6943BA2A-AFD8-D257-53AF-9BB2FC3BE87A}"/>
                </a:ext>
              </a:extLst>
            </p:cNvPr>
            <p:cNvSpPr/>
            <p:nvPr/>
          </p:nvSpPr>
          <p:spPr>
            <a:xfrm>
              <a:off x="3923866" y="3192756"/>
              <a:ext cx="5989217" cy="107883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26" name="Ellipse 7">
              <a:extLst>
                <a:ext uri="{FF2B5EF4-FFF2-40B4-BE49-F238E27FC236}">
                  <a16:creationId xmlns:a16="http://schemas.microsoft.com/office/drawing/2014/main" id="{CBF096C5-E5A3-DBE9-AFD1-683AF4D50CB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13453" y="3020545"/>
              <a:ext cx="468000" cy="468000"/>
            </a:xfrm>
            <a:prstGeom prst="ellipse">
              <a:avLst/>
            </a:prstGeom>
            <a:solidFill>
              <a:srgbClr val="00B3A6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anose="020B0A04020102020204" pitchFamily="34" charset="0"/>
                </a:rPr>
                <a:t>2</a:t>
              </a:r>
            </a:p>
          </p:txBody>
        </p:sp>
        <p:sp>
          <p:nvSpPr>
            <p:cNvPr id="14" name="ZoneTexte 27">
              <a:extLst>
                <a:ext uri="{FF2B5EF4-FFF2-40B4-BE49-F238E27FC236}">
                  <a16:creationId xmlns:a16="http://schemas.microsoft.com/office/drawing/2014/main" id="{1EDD16FD-9477-3B49-7E8C-87161214E370}"/>
                </a:ext>
              </a:extLst>
            </p:cNvPr>
            <p:cNvSpPr txBox="1"/>
            <p:nvPr/>
          </p:nvSpPr>
          <p:spPr>
            <a:xfrm>
              <a:off x="3971001" y="3211008"/>
              <a:ext cx="5431457" cy="892552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marL="361950"/>
              <a:endPara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endParaRPr>
            </a:p>
            <a:p>
              <a:pPr marL="361950"/>
              <a:endPara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fr-F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  <a:ea typeface="Noto Sans" panose="020B0502040504020204" pitchFamily="34"/>
                <a:cs typeface="Arial" panose="020B0604020202020204" pitchFamily="34" charset="0"/>
              </a:endParaRPr>
            </a:p>
          </p:txBody>
        </p: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89FDABF0-17DA-8C8E-3594-9FFD764DBD7B}"/>
              </a:ext>
            </a:extLst>
          </p:cNvPr>
          <p:cNvGrpSpPr/>
          <p:nvPr/>
        </p:nvGrpSpPr>
        <p:grpSpPr>
          <a:xfrm>
            <a:off x="4460246" y="1289341"/>
            <a:ext cx="6251913" cy="1524114"/>
            <a:chOff x="3687237" y="1289341"/>
            <a:chExt cx="6251913" cy="1524114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A24B5D4-3138-0401-EC9C-0448EC1361D8}"/>
                </a:ext>
              </a:extLst>
            </p:cNvPr>
            <p:cNvSpPr/>
            <p:nvPr/>
          </p:nvSpPr>
          <p:spPr>
            <a:xfrm>
              <a:off x="3923866" y="1734619"/>
              <a:ext cx="5989217" cy="107883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24" name="Ellipse 5">
              <a:extLst>
                <a:ext uri="{FF2B5EF4-FFF2-40B4-BE49-F238E27FC236}">
                  <a16:creationId xmlns:a16="http://schemas.microsoft.com/office/drawing/2014/main" id="{EF3EDF72-5584-EAA4-8CB2-CC0B5F542B9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7237" y="1289341"/>
              <a:ext cx="468000" cy="468000"/>
            </a:xfrm>
            <a:prstGeom prst="ellipse">
              <a:avLst/>
            </a:prstGeom>
            <a:solidFill>
              <a:srgbClr val="00B3A6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fr-FR" sz="240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/>
                </a:rPr>
                <a:t>1</a:t>
              </a:r>
            </a:p>
          </p:txBody>
        </p:sp>
        <p:sp>
          <p:nvSpPr>
            <p:cNvPr id="16" name="ZoneTexte 27">
              <a:extLst>
                <a:ext uri="{FF2B5EF4-FFF2-40B4-BE49-F238E27FC236}">
                  <a16:creationId xmlns:a16="http://schemas.microsoft.com/office/drawing/2014/main" id="{A2F0F6AA-F8A6-E688-8EF4-D2865E5009D9}"/>
                </a:ext>
              </a:extLst>
            </p:cNvPr>
            <p:cNvSpPr txBox="1"/>
            <p:nvPr/>
          </p:nvSpPr>
          <p:spPr>
            <a:xfrm>
              <a:off x="3760439" y="1699874"/>
              <a:ext cx="6178711" cy="584775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marL="361950"/>
              <a:r>
                <a:rPr lang="en-US" sz="3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Noto Sans" panose="020B0502040504020204" pitchFamily="34"/>
                  <a:ea typeface="Noto Sans" panose="020B0502040504020204" pitchFamily="34"/>
                  <a:cs typeface="Noto Sans" panose="020B0502040504020204" pitchFamily="34"/>
                </a:rPr>
                <a:t>Silos and Discontinuities</a:t>
              </a:r>
            </a:p>
          </p:txBody>
        </p:sp>
      </p:grpSp>
      <p:sp>
        <p:nvSpPr>
          <p:cNvPr id="13" name="ZoneTexte 27">
            <a:extLst>
              <a:ext uri="{FF2B5EF4-FFF2-40B4-BE49-F238E27FC236}">
                <a16:creationId xmlns:a16="http://schemas.microsoft.com/office/drawing/2014/main" id="{EA568099-3B9C-C699-F841-0790EB873419}"/>
              </a:ext>
            </a:extLst>
          </p:cNvPr>
          <p:cNvSpPr txBox="1"/>
          <p:nvPr/>
        </p:nvSpPr>
        <p:spPr>
          <a:xfrm>
            <a:off x="4694246" y="3458909"/>
            <a:ext cx="6701778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61950"/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Resource Models and Policies </a:t>
            </a:r>
          </a:p>
        </p:txBody>
      </p:sp>
    </p:spTree>
    <p:extLst>
      <p:ext uri="{BB962C8B-B14F-4D97-AF65-F5344CB8AC3E}">
        <p14:creationId xmlns:p14="http://schemas.microsoft.com/office/powerpoint/2010/main" val="854475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DB78F2-B1F1-D1E7-ED22-98D5352F8A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btfpColumnIndicatorGroup2">
            <a:extLst>
              <a:ext uri="{FF2B5EF4-FFF2-40B4-BE49-F238E27FC236}">
                <a16:creationId xmlns:a16="http://schemas.microsoft.com/office/drawing/2014/main" id="{BDAED1C1-2128-0EF2-8548-E42214A9990F}"/>
              </a:ext>
            </a:extLst>
          </p:cNvPr>
          <p:cNvGrpSpPr/>
          <p:nvPr/>
        </p:nvGrpSpPr>
        <p:grpSpPr>
          <a:xfrm>
            <a:off x="0" y="6926580"/>
            <a:ext cx="12192000" cy="137160"/>
            <a:chOff x="0" y="6926580"/>
            <a:chExt cx="12192000" cy="137160"/>
          </a:xfrm>
        </p:grpSpPr>
        <p:sp>
          <p:nvSpPr>
            <p:cNvPr id="13" name="btfpColumnGapBlocker282740">
              <a:extLst>
                <a:ext uri="{FF2B5EF4-FFF2-40B4-BE49-F238E27FC236}">
                  <a16:creationId xmlns:a16="http://schemas.microsoft.com/office/drawing/2014/main" id="{CD302307-81A1-0EF0-1B16-F941FDD437C9}"/>
                </a:ext>
              </a:extLst>
            </p:cNvPr>
            <p:cNvSpPr/>
            <p:nvPr/>
          </p:nvSpPr>
          <p:spPr>
            <a:xfrm>
              <a:off x="11353800" y="6926580"/>
              <a:ext cx="838200" cy="137160"/>
            </a:xfrm>
            <a:prstGeom prst="rect">
              <a:avLst/>
            </a:prstGeom>
            <a:pattFill prst="ltUpDiag">
              <a:fgClr>
                <a:srgbClr val="BBCABA"/>
              </a:fgClr>
              <a:bgClr>
                <a:srgbClr val="FFFFFF"/>
              </a:bgClr>
            </a:pattFill>
            <a:ln w="1905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9050" cap="flat" cmpd="sng" algn="ctr">
                  <a:solidFill>
                    <a:schemeClr val="accent1">
                      <a:shade val="15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btfpColumnGapBlocker478176">
              <a:extLst>
                <a:ext uri="{FF2B5EF4-FFF2-40B4-BE49-F238E27FC236}">
                  <a16:creationId xmlns:a16="http://schemas.microsoft.com/office/drawing/2014/main" id="{35BB71DC-4CD7-79B9-E125-2C8D62DA4B03}"/>
                </a:ext>
              </a:extLst>
            </p:cNvPr>
            <p:cNvSpPr/>
            <p:nvPr/>
          </p:nvSpPr>
          <p:spPr>
            <a:xfrm>
              <a:off x="0" y="6926580"/>
              <a:ext cx="838200" cy="137160"/>
            </a:xfrm>
            <a:prstGeom prst="rect">
              <a:avLst/>
            </a:prstGeom>
            <a:pattFill prst="ltUpDiag">
              <a:fgClr>
                <a:srgbClr val="BBCABA"/>
              </a:fgClr>
              <a:bgClr>
                <a:srgbClr val="FFFFFF"/>
              </a:bgClr>
            </a:pattFill>
            <a:ln w="1905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9050" cap="flat" cmpd="sng" algn="ctr">
                  <a:solidFill>
                    <a:schemeClr val="accent1">
                      <a:shade val="15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" name="btfpColumnIndicator723203">
              <a:extLst>
                <a:ext uri="{FF2B5EF4-FFF2-40B4-BE49-F238E27FC236}">
                  <a16:creationId xmlns:a16="http://schemas.microsoft.com/office/drawing/2014/main" id="{17B91458-B01E-FF20-5A10-0860CFB89535}"/>
                </a:ext>
              </a:extLst>
            </p:cNvPr>
            <p:cNvCxnSpPr/>
            <p:nvPr/>
          </p:nvCxnSpPr>
          <p:spPr>
            <a:xfrm flipV="1">
              <a:off x="11353800" y="6926580"/>
              <a:ext cx="0" cy="137160"/>
            </a:xfrm>
            <a:prstGeom prst="line">
              <a:avLst/>
            </a:prstGeom>
            <a:ln w="19050" cap="flat" cmpd="sng" algn="ctr">
              <a:solidFill>
                <a:srgbClr val="507867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" name="btfpColumnIndicator159209">
              <a:extLst>
                <a:ext uri="{FF2B5EF4-FFF2-40B4-BE49-F238E27FC236}">
                  <a16:creationId xmlns:a16="http://schemas.microsoft.com/office/drawing/2014/main" id="{5F54031D-8765-ABE7-05A9-75960DED2A51}"/>
                </a:ext>
              </a:extLst>
            </p:cNvPr>
            <p:cNvCxnSpPr/>
            <p:nvPr/>
          </p:nvCxnSpPr>
          <p:spPr>
            <a:xfrm flipV="1">
              <a:off x="838200" y="6926580"/>
              <a:ext cx="0" cy="137160"/>
            </a:xfrm>
            <a:prstGeom prst="line">
              <a:avLst/>
            </a:prstGeom>
            <a:ln w="19050" cap="flat" cmpd="sng" algn="ctr">
              <a:solidFill>
                <a:srgbClr val="507867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btfpColumnIndicatorGroup1">
            <a:extLst>
              <a:ext uri="{FF2B5EF4-FFF2-40B4-BE49-F238E27FC236}">
                <a16:creationId xmlns:a16="http://schemas.microsoft.com/office/drawing/2014/main" id="{85E004C9-227C-EADD-804C-3514AB3869BE}"/>
              </a:ext>
            </a:extLst>
          </p:cNvPr>
          <p:cNvGrpSpPr/>
          <p:nvPr/>
        </p:nvGrpSpPr>
        <p:grpSpPr>
          <a:xfrm>
            <a:off x="0" y="-205740"/>
            <a:ext cx="12192000" cy="137160"/>
            <a:chOff x="0" y="-205740"/>
            <a:chExt cx="12192000" cy="137160"/>
          </a:xfrm>
        </p:grpSpPr>
        <p:sp>
          <p:nvSpPr>
            <p:cNvPr id="12" name="btfpColumnGapBlocker202216">
              <a:extLst>
                <a:ext uri="{FF2B5EF4-FFF2-40B4-BE49-F238E27FC236}">
                  <a16:creationId xmlns:a16="http://schemas.microsoft.com/office/drawing/2014/main" id="{276622F1-D3CF-047B-4C85-B73ED157C1E6}"/>
                </a:ext>
              </a:extLst>
            </p:cNvPr>
            <p:cNvSpPr/>
            <p:nvPr/>
          </p:nvSpPr>
          <p:spPr>
            <a:xfrm>
              <a:off x="11353800" y="-205740"/>
              <a:ext cx="838200" cy="137160"/>
            </a:xfrm>
            <a:prstGeom prst="rect">
              <a:avLst/>
            </a:prstGeom>
            <a:pattFill prst="ltUpDiag">
              <a:fgClr>
                <a:srgbClr val="BBCABA"/>
              </a:fgClr>
              <a:bgClr>
                <a:srgbClr val="FFFFFF"/>
              </a:bgClr>
            </a:pattFill>
            <a:ln w="1905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9050" cap="flat" cmpd="sng" algn="ctr">
                  <a:solidFill>
                    <a:schemeClr val="accent1">
                      <a:shade val="15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btfpColumnGapBlocker887248">
              <a:extLst>
                <a:ext uri="{FF2B5EF4-FFF2-40B4-BE49-F238E27FC236}">
                  <a16:creationId xmlns:a16="http://schemas.microsoft.com/office/drawing/2014/main" id="{FF5E10FE-E8E7-3EDD-8473-6F186DC0437D}"/>
                </a:ext>
              </a:extLst>
            </p:cNvPr>
            <p:cNvSpPr/>
            <p:nvPr/>
          </p:nvSpPr>
          <p:spPr>
            <a:xfrm>
              <a:off x="0" y="-205740"/>
              <a:ext cx="838200" cy="137160"/>
            </a:xfrm>
            <a:prstGeom prst="rect">
              <a:avLst/>
            </a:prstGeom>
            <a:pattFill prst="ltUpDiag">
              <a:fgClr>
                <a:srgbClr val="BBCABA"/>
              </a:fgClr>
              <a:bgClr>
                <a:srgbClr val="FFFFFF"/>
              </a:bgClr>
            </a:pattFill>
            <a:ln w="1905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9050" cap="flat" cmpd="sng" algn="ctr">
                  <a:solidFill>
                    <a:schemeClr val="accent1">
                      <a:shade val="15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" name="btfpColumnIndicator208620">
              <a:extLst>
                <a:ext uri="{FF2B5EF4-FFF2-40B4-BE49-F238E27FC236}">
                  <a16:creationId xmlns:a16="http://schemas.microsoft.com/office/drawing/2014/main" id="{943A07CA-AE77-6C0B-0CB8-BCE78D168C83}"/>
                </a:ext>
              </a:extLst>
            </p:cNvPr>
            <p:cNvCxnSpPr/>
            <p:nvPr/>
          </p:nvCxnSpPr>
          <p:spPr>
            <a:xfrm flipV="1">
              <a:off x="11353800" y="-205740"/>
              <a:ext cx="0" cy="137160"/>
            </a:xfrm>
            <a:prstGeom prst="line">
              <a:avLst/>
            </a:prstGeom>
            <a:ln w="19050" cap="flat" cmpd="sng" algn="ctr">
              <a:solidFill>
                <a:srgbClr val="507867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" name="btfpColumnIndicator482296">
              <a:extLst>
                <a:ext uri="{FF2B5EF4-FFF2-40B4-BE49-F238E27FC236}">
                  <a16:creationId xmlns:a16="http://schemas.microsoft.com/office/drawing/2014/main" id="{1A039078-D272-5AAE-BA9A-01877C86ABC5}"/>
                </a:ext>
              </a:extLst>
            </p:cNvPr>
            <p:cNvCxnSpPr/>
            <p:nvPr/>
          </p:nvCxnSpPr>
          <p:spPr>
            <a:xfrm flipV="1">
              <a:off x="838200" y="-205740"/>
              <a:ext cx="0" cy="137160"/>
            </a:xfrm>
            <a:prstGeom prst="line">
              <a:avLst/>
            </a:prstGeom>
            <a:ln w="19050" cap="flat" cmpd="sng" algn="ctr">
              <a:solidFill>
                <a:srgbClr val="507867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" name="Content Placeholder 4" descr="A young child in a white uniform&#10;&#10;Description automatically generated">
            <a:extLst>
              <a:ext uri="{FF2B5EF4-FFF2-40B4-BE49-F238E27FC236}">
                <a16:creationId xmlns:a16="http://schemas.microsoft.com/office/drawing/2014/main" id="{33D4C399-A223-CF15-9471-2746F0C8CEB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4" r="-1" b="34872"/>
          <a:stretch/>
        </p:blipFill>
        <p:spPr>
          <a:xfrm>
            <a:off x="8942301" y="3693644"/>
            <a:ext cx="3260432" cy="3164356"/>
          </a:xfrm>
          <a:custGeom>
            <a:avLst/>
            <a:gdLst/>
            <a:ahLst/>
            <a:cxnLst/>
            <a:rect l="l" t="t" r="r" b="b"/>
            <a:pathLst>
              <a:path w="4290741" h="4130271">
                <a:moveTo>
                  <a:pt x="2503809" y="0"/>
                </a:moveTo>
                <a:cubicBezTo>
                  <a:pt x="3157405" y="0"/>
                  <a:pt x="3752509" y="250434"/>
                  <a:pt x="4198398" y="660580"/>
                </a:cubicBezTo>
                <a:lnTo>
                  <a:pt x="4290741" y="751286"/>
                </a:lnTo>
                <a:lnTo>
                  <a:pt x="4290741" y="4130271"/>
                </a:lnTo>
                <a:lnTo>
                  <a:pt x="604508" y="4130271"/>
                </a:lnTo>
                <a:lnTo>
                  <a:pt x="461940" y="3953232"/>
                </a:lnTo>
                <a:cubicBezTo>
                  <a:pt x="171051" y="3544183"/>
                  <a:pt x="0" y="3043971"/>
                  <a:pt x="0" y="2503809"/>
                </a:cubicBezTo>
                <a:cubicBezTo>
                  <a:pt x="0" y="1120992"/>
                  <a:pt x="1120992" y="0"/>
                  <a:pt x="2503809" y="0"/>
                </a:cubicBezTo>
                <a:close/>
              </a:path>
            </a:pathLst>
          </a:custGeom>
        </p:spPr>
      </p:pic>
      <p:pic>
        <p:nvPicPr>
          <p:cNvPr id="7" name="Picture 6" descr="A child holding a volleyball&#10;&#10;Description automatically generated">
            <a:extLst>
              <a:ext uri="{FF2B5EF4-FFF2-40B4-BE49-F238E27FC236}">
                <a16:creationId xmlns:a16="http://schemas.microsoft.com/office/drawing/2014/main" id="{BF9880D6-9D2E-98D5-93A2-38345A1804F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" r="21703" b="4"/>
          <a:stretch/>
        </p:blipFill>
        <p:spPr>
          <a:xfrm>
            <a:off x="7278944" y="972462"/>
            <a:ext cx="3519312" cy="3007909"/>
          </a:xfrm>
          <a:custGeom>
            <a:avLst/>
            <a:gdLst/>
            <a:ahLst/>
            <a:cxnLst/>
            <a:rect l="l" t="t" r="r" b="b"/>
            <a:pathLst>
              <a:path w="3519312" h="3007909">
                <a:moveTo>
                  <a:pt x="519780" y="0"/>
                </a:moveTo>
                <a:lnTo>
                  <a:pt x="2999532" y="0"/>
                </a:lnTo>
                <a:lnTo>
                  <a:pt x="3003921" y="3989"/>
                </a:lnTo>
                <a:cubicBezTo>
                  <a:pt x="3322356" y="322424"/>
                  <a:pt x="3519312" y="762338"/>
                  <a:pt x="3519312" y="1248253"/>
                </a:cubicBezTo>
                <a:cubicBezTo>
                  <a:pt x="3519312" y="2220084"/>
                  <a:pt x="2731487" y="3007909"/>
                  <a:pt x="1759656" y="3007909"/>
                </a:cubicBezTo>
                <a:cubicBezTo>
                  <a:pt x="787826" y="3007909"/>
                  <a:pt x="0" y="2220084"/>
                  <a:pt x="0" y="1248253"/>
                </a:cubicBezTo>
                <a:cubicBezTo>
                  <a:pt x="0" y="762338"/>
                  <a:pt x="196957" y="322424"/>
                  <a:pt x="515392" y="3989"/>
                </a:cubicBezTo>
                <a:close/>
              </a:path>
            </a:pathLst>
          </a:custGeom>
        </p:spPr>
      </p:pic>
      <p:sp>
        <p:nvSpPr>
          <p:cNvPr id="11" name="btfpBulletedList241916">
            <a:extLst>
              <a:ext uri="{FF2B5EF4-FFF2-40B4-BE49-F238E27FC236}">
                <a16:creationId xmlns:a16="http://schemas.microsoft.com/office/drawing/2014/main" id="{B0092574-CF8C-E94F-99DA-D9D0F4ACA839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64340" y="1082595"/>
            <a:ext cx="7812860" cy="5373688"/>
          </a:xfrm>
        </p:spPr>
        <p:txBody>
          <a:bodyPr vert="horz" wrap="square" lIns="91440" tIns="45720" rIns="91440" bIns="45720" rtlCol="0" anchor="t">
            <a:noAutofit/>
          </a:bodyPr>
          <a:lstStyle/>
          <a:p>
            <a:pPr marL="0" indent="0" fontAlgn="base">
              <a:lnSpc>
                <a:spcPct val="100000"/>
              </a:lnSpc>
              <a:spcBef>
                <a:spcPts val="2400"/>
              </a:spcBef>
              <a:buNone/>
            </a:pPr>
            <a:r>
              <a:rPr lang="en-US" sz="2000" b="1" u="none" strike="noStrike">
                <a:solidFill>
                  <a:srgbClr val="27ACA7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4 Categories of Instruments: </a:t>
            </a:r>
          </a:p>
          <a:p>
            <a:pPr marL="179388" indent="-179388" fontAlgn="base">
              <a:lnSpc>
                <a:spcPct val="100000"/>
              </a:lnSpc>
              <a:spcBef>
                <a:spcPts val="2400"/>
              </a:spcBef>
              <a:buNone/>
            </a:pPr>
            <a:r>
              <a:rPr lang="en-US" sz="2000" u="none" strike="noStrike"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- National Policies, Legislation, Action Plans, Strategies</a:t>
            </a:r>
          </a:p>
          <a:p>
            <a:pPr marL="0" indent="0" fontAlgn="base">
              <a:lnSpc>
                <a:spcPct val="100000"/>
              </a:lnSpc>
              <a:spcBef>
                <a:spcPts val="2400"/>
              </a:spcBef>
              <a:buNone/>
            </a:pPr>
            <a:r>
              <a:rPr lang="en-US" sz="2000" b="1">
                <a:solidFill>
                  <a:srgbClr val="27ACA7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1</a:t>
            </a:r>
            <a:r>
              <a:rPr lang="en-US" sz="2000" b="1" u="none" strike="noStrike">
                <a:solidFill>
                  <a:srgbClr val="27ACA7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7 Thematic Axes of Gender Equality:</a:t>
            </a:r>
            <a:r>
              <a:rPr lang="en-US" sz="2000" b="0" u="none" strike="noStrike"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</a:p>
          <a:p>
            <a:pPr marL="0" indent="0" fontAlgn="base">
              <a:lnSpc>
                <a:spcPct val="100000"/>
              </a:lnSpc>
              <a:spcBef>
                <a:spcPts val="2400"/>
              </a:spcBef>
              <a:buNone/>
            </a:pPr>
            <a:r>
              <a:rPr lang="en-US" sz="200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- Incl: Media, Leadership, Coaching, GBV, Multistakeholder Cooperation, Monitoring </a:t>
            </a:r>
            <a:r>
              <a:rPr lang="en-US" sz="200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etc</a:t>
            </a:r>
            <a:endParaRPr lang="en-US" sz="2000" b="0" u="none" strike="noStrike">
              <a:effectLst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0" indent="0" fontAlgn="base">
              <a:lnSpc>
                <a:spcPct val="100000"/>
              </a:lnSpc>
              <a:spcBef>
                <a:spcPts val="2400"/>
              </a:spcBef>
              <a:buNone/>
            </a:pPr>
            <a:r>
              <a:rPr lang="en-US" sz="2000" b="1">
                <a:solidFill>
                  <a:srgbClr val="27ACA7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3 Impact Areas:</a:t>
            </a:r>
            <a:endParaRPr lang="en-US" sz="2000" b="1" u="none" strike="noStrike">
              <a:solidFill>
                <a:srgbClr val="27ACA7"/>
              </a:solidFill>
              <a:effectLst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0" indent="0" fontAlgn="base">
              <a:lnSpc>
                <a:spcPct val="100000"/>
              </a:lnSpc>
              <a:spcBef>
                <a:spcPts val="2400"/>
              </a:spcBef>
              <a:buNone/>
            </a:pPr>
            <a:r>
              <a:rPr lang="en-US" sz="200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- Physical Education, Physical Activity, Sport</a:t>
            </a:r>
          </a:p>
          <a:p>
            <a:pPr marL="0" indent="0" fontAlgn="base">
              <a:lnSpc>
                <a:spcPct val="100000"/>
              </a:lnSpc>
              <a:spcBef>
                <a:spcPts val="2400"/>
              </a:spcBef>
              <a:buNone/>
            </a:pPr>
            <a:r>
              <a:rPr lang="en-US" sz="2000" b="1">
                <a:solidFill>
                  <a:srgbClr val="27ACA7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2 types of Frameworks and Conventions: </a:t>
            </a:r>
          </a:p>
          <a:p>
            <a:pPr fontAlgn="base">
              <a:lnSpc>
                <a:spcPct val="100000"/>
              </a:lnSpc>
              <a:spcBef>
                <a:spcPts val="2400"/>
              </a:spcBef>
              <a:buFontTx/>
              <a:buChar char="-"/>
            </a:pPr>
            <a:r>
              <a:rPr lang="en-US" sz="200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International and Regional</a:t>
            </a:r>
          </a:p>
          <a:p>
            <a:pPr marL="0" indent="0" fontAlgn="base">
              <a:lnSpc>
                <a:spcPct val="100000"/>
              </a:lnSpc>
              <a:spcBef>
                <a:spcPts val="2400"/>
              </a:spcBef>
              <a:buNone/>
            </a:pPr>
            <a:r>
              <a:rPr lang="en-US" sz="1600" b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Update</a:t>
            </a:r>
            <a:r>
              <a:rPr lang="en-US" sz="160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: Data collected on 40 countries, 12 published, 30 pending validation</a:t>
            </a:r>
            <a:endParaRPr lang="en-US" sz="1600" u="none" strike="noStrike">
              <a:effectLst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0" indent="0" fontAlgn="base">
              <a:lnSpc>
                <a:spcPct val="100000"/>
              </a:lnSpc>
              <a:spcBef>
                <a:spcPts val="2400"/>
              </a:spcBef>
              <a:buNone/>
            </a:pPr>
            <a:r>
              <a:rPr lang="en-US" sz="2000">
                <a:latin typeface="+mj-lt"/>
                <a:ea typeface="Noto Sans" panose="020B0502040504020204" pitchFamily="34" charset="0"/>
                <a:cs typeface="Noto Sans" panose="020B0502040504020204" pitchFamily="34" charset="0"/>
              </a:rPr>
              <a:t>Eg: </a:t>
            </a:r>
            <a:r>
              <a:rPr lang="en-US" sz="2000">
                <a:latin typeface="+mj-lt"/>
                <a:ea typeface="Noto Sans" panose="020B0502040504020204" pitchFamily="34" charset="0"/>
                <a:cs typeface="Noto Sans" panose="020B0502040504020204" pitchFamily="34" charset="0"/>
                <a:hlinkClick r:id="rId6"/>
              </a:rPr>
              <a:t>Singapore</a:t>
            </a:r>
            <a:r>
              <a:rPr lang="en-US" sz="2000">
                <a:latin typeface="+mj-lt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endParaRPr lang="en-US" sz="2000" b="0" u="none" strike="noStrike">
              <a:effectLst/>
              <a:latin typeface="+mj-lt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9C1C0C3-8444-D252-E5EE-1FC4BECAA31F}"/>
              </a:ext>
            </a:extLst>
          </p:cNvPr>
          <p:cNvSpPr/>
          <p:nvPr/>
        </p:nvSpPr>
        <p:spPr>
          <a:xfrm flipV="1">
            <a:off x="0" y="-16391"/>
            <a:ext cx="12192000" cy="98885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17C66A90-0097-788F-BBA4-A6460E7035D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781993" y="-17106"/>
            <a:ext cx="1035315" cy="106136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D60BE36C-9DEC-9EA0-BF94-FA2A4A5AF487}"/>
              </a:ext>
            </a:extLst>
          </p:cNvPr>
          <p:cNvSpPr txBox="1"/>
          <p:nvPr/>
        </p:nvSpPr>
        <p:spPr>
          <a:xfrm>
            <a:off x="419100" y="-46812"/>
            <a:ext cx="11353800" cy="1077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/>
              </a:rPr>
              <a:t>Gender Equality: PE, PA, Sport Policy &amp; Legislation</a:t>
            </a:r>
          </a:p>
          <a:p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/>
              </a:rPr>
              <a:t>Mapping Framework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437414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erson with a bandana on her head&#10;&#10;Description automatically generated">
            <a:extLst>
              <a:ext uri="{FF2B5EF4-FFF2-40B4-BE49-F238E27FC236}">
                <a16:creationId xmlns:a16="http://schemas.microsoft.com/office/drawing/2014/main" id="{B1886167-7D79-83A3-8D48-CF359E1601D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586084" cy="6858000"/>
          </a:xfrm>
          <a:prstGeom prst="rect">
            <a:avLst/>
          </a:prstGeom>
        </p:spPr>
      </p:pic>
      <p:graphicFrame>
        <p:nvGraphicFramePr>
          <p:cNvPr id="58" name="think-cell data - do not delete" hidden="1">
            <a:extLst>
              <a:ext uri="{FF2B5EF4-FFF2-40B4-BE49-F238E27FC236}">
                <a16:creationId xmlns:a16="http://schemas.microsoft.com/office/drawing/2014/main" id="{99EBE61D-D681-3670-6984-ED925B93CA0A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606" imgH="608" progId="TCLayout.ActiveDocument.1">
                  <p:embed/>
                </p:oleObj>
              </mc:Choice>
              <mc:Fallback>
                <p:oleObj name="think-cell Slide" r:id="rId6" imgW="606" imgH="608" progId="TCLayout.ActiveDocument.1">
                  <p:embed/>
                  <p:pic>
                    <p:nvPicPr>
                      <p:cNvPr id="5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99EBE61D-D681-3670-6984-ED925B93CA0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8" name="btfpColumnIndicatorGroup2">
            <a:extLst>
              <a:ext uri="{FF2B5EF4-FFF2-40B4-BE49-F238E27FC236}">
                <a16:creationId xmlns:a16="http://schemas.microsoft.com/office/drawing/2014/main" id="{47976E4D-0AC5-2BD3-32F9-ECCA232288F8}"/>
              </a:ext>
            </a:extLst>
          </p:cNvPr>
          <p:cNvGrpSpPr/>
          <p:nvPr/>
        </p:nvGrpSpPr>
        <p:grpSpPr>
          <a:xfrm>
            <a:off x="0" y="6926580"/>
            <a:ext cx="12192000" cy="137160"/>
            <a:chOff x="0" y="6926580"/>
            <a:chExt cx="12192000" cy="137160"/>
          </a:xfrm>
        </p:grpSpPr>
        <p:sp>
          <p:nvSpPr>
            <p:cNvPr id="96" name="btfpColumnGapBlocker241149">
              <a:extLst>
                <a:ext uri="{FF2B5EF4-FFF2-40B4-BE49-F238E27FC236}">
                  <a16:creationId xmlns:a16="http://schemas.microsoft.com/office/drawing/2014/main" id="{65010935-C4EA-DA31-C928-E88E5838035B}"/>
                </a:ext>
              </a:extLst>
            </p:cNvPr>
            <p:cNvSpPr/>
            <p:nvPr/>
          </p:nvSpPr>
          <p:spPr>
            <a:xfrm>
              <a:off x="11353800" y="6926580"/>
              <a:ext cx="838200" cy="137160"/>
            </a:xfrm>
            <a:prstGeom prst="rect">
              <a:avLst/>
            </a:prstGeom>
            <a:pattFill prst="ltUpDiag">
              <a:fgClr>
                <a:srgbClr val="333333">
                  <a:alpha val="50000"/>
                </a:srgbClr>
              </a:fgClr>
              <a:bgClr>
                <a:srgbClr val="FFFFFF">
                  <a:alpha val="50000"/>
                </a:srgbClr>
              </a:bgClr>
            </a:pattFill>
            <a:ln w="1905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9050" cap="flat" cmpd="sng" algn="ctr">
                  <a:solidFill>
                    <a:schemeClr val="accent1">
                      <a:shade val="15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4" name="btfpColumnGapBlocker290533">
              <a:extLst>
                <a:ext uri="{FF2B5EF4-FFF2-40B4-BE49-F238E27FC236}">
                  <a16:creationId xmlns:a16="http://schemas.microsoft.com/office/drawing/2014/main" id="{0AFBB77C-0F9C-4C7E-AEBD-0E29B746C641}"/>
                </a:ext>
              </a:extLst>
            </p:cNvPr>
            <p:cNvSpPr/>
            <p:nvPr/>
          </p:nvSpPr>
          <p:spPr>
            <a:xfrm>
              <a:off x="7668419" y="6926580"/>
              <a:ext cx="540544" cy="137160"/>
            </a:xfrm>
            <a:prstGeom prst="rect">
              <a:avLst/>
            </a:prstGeom>
            <a:pattFill prst="ltUpDiag">
              <a:fgClr>
                <a:srgbClr val="333333">
                  <a:alpha val="50000"/>
                </a:srgbClr>
              </a:fgClr>
              <a:bgClr>
                <a:srgbClr val="FFFFFF">
                  <a:alpha val="50000"/>
                </a:srgbClr>
              </a:bgClr>
            </a:pattFill>
            <a:ln w="1905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9050" cap="flat" cmpd="sng" algn="ctr">
                  <a:solidFill>
                    <a:schemeClr val="accent1">
                      <a:shade val="15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92" name="btfpColumnIndicator329450">
              <a:extLst>
                <a:ext uri="{FF2B5EF4-FFF2-40B4-BE49-F238E27FC236}">
                  <a16:creationId xmlns:a16="http://schemas.microsoft.com/office/drawing/2014/main" id="{3C15AEDF-C26A-F58D-1452-A5D400AFB3EC}"/>
                </a:ext>
              </a:extLst>
            </p:cNvPr>
            <p:cNvCxnSpPr/>
            <p:nvPr/>
          </p:nvCxnSpPr>
          <p:spPr>
            <a:xfrm flipV="1">
              <a:off x="11353800" y="6926580"/>
              <a:ext cx="0" cy="137160"/>
            </a:xfrm>
            <a:prstGeom prst="line">
              <a:avLst/>
            </a:prstGeom>
            <a:ln w="3175" cap="flat" cmpd="sng" algn="ctr">
              <a:solidFill>
                <a:srgbClr val="B4B4B4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btfpColumnIndicator448218">
              <a:extLst>
                <a:ext uri="{FF2B5EF4-FFF2-40B4-BE49-F238E27FC236}">
                  <a16:creationId xmlns:a16="http://schemas.microsoft.com/office/drawing/2014/main" id="{18FB355C-2AE0-C8AA-4D4F-A378E0887DCF}"/>
                </a:ext>
              </a:extLst>
            </p:cNvPr>
            <p:cNvCxnSpPr/>
            <p:nvPr/>
          </p:nvCxnSpPr>
          <p:spPr>
            <a:xfrm flipV="1">
              <a:off x="8208963" y="6926580"/>
              <a:ext cx="0" cy="137160"/>
            </a:xfrm>
            <a:prstGeom prst="line">
              <a:avLst/>
            </a:prstGeom>
            <a:ln w="3175" cap="flat" cmpd="sng" algn="ctr">
              <a:solidFill>
                <a:srgbClr val="B4B4B4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btfpColumnGapBlocker389005">
              <a:extLst>
                <a:ext uri="{FF2B5EF4-FFF2-40B4-BE49-F238E27FC236}">
                  <a16:creationId xmlns:a16="http://schemas.microsoft.com/office/drawing/2014/main" id="{42A553D3-8C4F-5ACE-0C5C-8C577CD19FC6}"/>
                </a:ext>
              </a:extLst>
            </p:cNvPr>
            <p:cNvSpPr/>
            <p:nvPr/>
          </p:nvSpPr>
          <p:spPr>
            <a:xfrm>
              <a:off x="3983038" y="6926580"/>
              <a:ext cx="540543" cy="137160"/>
            </a:xfrm>
            <a:prstGeom prst="rect">
              <a:avLst/>
            </a:prstGeom>
            <a:pattFill prst="ltUpDiag">
              <a:fgClr>
                <a:srgbClr val="333333">
                  <a:alpha val="50000"/>
                </a:srgbClr>
              </a:fgClr>
              <a:bgClr>
                <a:srgbClr val="FFFFFF">
                  <a:alpha val="50000"/>
                </a:srgbClr>
              </a:bgClr>
            </a:pattFill>
            <a:ln w="1905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9050" cap="flat" cmpd="sng" algn="ctr">
                  <a:solidFill>
                    <a:schemeClr val="accent1">
                      <a:shade val="15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86" name="btfpColumnIndicator693172">
              <a:extLst>
                <a:ext uri="{FF2B5EF4-FFF2-40B4-BE49-F238E27FC236}">
                  <a16:creationId xmlns:a16="http://schemas.microsoft.com/office/drawing/2014/main" id="{EC2500C1-9D0F-78EF-7218-9BB3DEE0EA74}"/>
                </a:ext>
              </a:extLst>
            </p:cNvPr>
            <p:cNvCxnSpPr/>
            <p:nvPr/>
          </p:nvCxnSpPr>
          <p:spPr>
            <a:xfrm flipV="1">
              <a:off x="7668419" y="6926580"/>
              <a:ext cx="0" cy="137160"/>
            </a:xfrm>
            <a:prstGeom prst="line">
              <a:avLst/>
            </a:prstGeom>
            <a:ln w="3175" cap="flat" cmpd="sng" algn="ctr">
              <a:solidFill>
                <a:srgbClr val="B4B4B4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btfpColumnIndicator401270">
              <a:extLst>
                <a:ext uri="{FF2B5EF4-FFF2-40B4-BE49-F238E27FC236}">
                  <a16:creationId xmlns:a16="http://schemas.microsoft.com/office/drawing/2014/main" id="{55F5BCCA-9650-DCDB-6967-4203914652C0}"/>
                </a:ext>
              </a:extLst>
            </p:cNvPr>
            <p:cNvCxnSpPr/>
            <p:nvPr/>
          </p:nvCxnSpPr>
          <p:spPr>
            <a:xfrm flipV="1">
              <a:off x="4523581" y="6926580"/>
              <a:ext cx="0" cy="137160"/>
            </a:xfrm>
            <a:prstGeom prst="line">
              <a:avLst/>
            </a:prstGeom>
            <a:ln w="3175" cap="flat" cmpd="sng" algn="ctr">
              <a:solidFill>
                <a:srgbClr val="B4B4B4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2" name="btfpColumnGapBlocker429975">
              <a:extLst>
                <a:ext uri="{FF2B5EF4-FFF2-40B4-BE49-F238E27FC236}">
                  <a16:creationId xmlns:a16="http://schemas.microsoft.com/office/drawing/2014/main" id="{2054FE19-1EE5-86D1-565B-9E19BA77BA8F}"/>
                </a:ext>
              </a:extLst>
            </p:cNvPr>
            <p:cNvSpPr/>
            <p:nvPr/>
          </p:nvSpPr>
          <p:spPr>
            <a:xfrm>
              <a:off x="0" y="6926580"/>
              <a:ext cx="838200" cy="137160"/>
            </a:xfrm>
            <a:prstGeom prst="rect">
              <a:avLst/>
            </a:prstGeom>
            <a:pattFill prst="ltUpDiag">
              <a:fgClr>
                <a:srgbClr val="333333">
                  <a:alpha val="50000"/>
                </a:srgbClr>
              </a:fgClr>
              <a:bgClr>
                <a:srgbClr val="FFFFFF">
                  <a:alpha val="50000"/>
                </a:srgbClr>
              </a:bgClr>
            </a:pattFill>
            <a:ln w="1905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9050" cap="flat" cmpd="sng" algn="ctr">
                  <a:solidFill>
                    <a:schemeClr val="accent1">
                      <a:shade val="15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80" name="btfpColumnIndicator998217">
              <a:extLst>
                <a:ext uri="{FF2B5EF4-FFF2-40B4-BE49-F238E27FC236}">
                  <a16:creationId xmlns:a16="http://schemas.microsoft.com/office/drawing/2014/main" id="{EF621DF2-9BF2-21A9-34F6-503BAD91EFE9}"/>
                </a:ext>
              </a:extLst>
            </p:cNvPr>
            <p:cNvCxnSpPr/>
            <p:nvPr/>
          </p:nvCxnSpPr>
          <p:spPr>
            <a:xfrm flipV="1">
              <a:off x="3983038" y="6926580"/>
              <a:ext cx="0" cy="137160"/>
            </a:xfrm>
            <a:prstGeom prst="line">
              <a:avLst/>
            </a:prstGeom>
            <a:ln w="3175" cap="flat" cmpd="sng" algn="ctr">
              <a:solidFill>
                <a:srgbClr val="B4B4B4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btfpColumnIndicator545207">
              <a:extLst>
                <a:ext uri="{FF2B5EF4-FFF2-40B4-BE49-F238E27FC236}">
                  <a16:creationId xmlns:a16="http://schemas.microsoft.com/office/drawing/2014/main" id="{4168FBF6-2CB6-56AC-51FB-8AAB862DC226}"/>
                </a:ext>
              </a:extLst>
            </p:cNvPr>
            <p:cNvCxnSpPr/>
            <p:nvPr/>
          </p:nvCxnSpPr>
          <p:spPr>
            <a:xfrm flipV="1">
              <a:off x="838200" y="6926580"/>
              <a:ext cx="0" cy="137160"/>
            </a:xfrm>
            <a:prstGeom prst="line">
              <a:avLst/>
            </a:prstGeom>
            <a:ln w="3175" cap="flat" cmpd="sng" algn="ctr">
              <a:solidFill>
                <a:srgbClr val="B4B4B4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7" name="btfpColumnIndicatorGroup1">
            <a:extLst>
              <a:ext uri="{FF2B5EF4-FFF2-40B4-BE49-F238E27FC236}">
                <a16:creationId xmlns:a16="http://schemas.microsoft.com/office/drawing/2014/main" id="{DF4505A4-3BDD-D7C2-6044-FE376D0D9D63}"/>
              </a:ext>
            </a:extLst>
          </p:cNvPr>
          <p:cNvGrpSpPr/>
          <p:nvPr/>
        </p:nvGrpSpPr>
        <p:grpSpPr>
          <a:xfrm>
            <a:off x="0" y="-205740"/>
            <a:ext cx="12192000" cy="137160"/>
            <a:chOff x="0" y="-205740"/>
            <a:chExt cx="12192000" cy="137160"/>
          </a:xfrm>
        </p:grpSpPr>
        <p:sp>
          <p:nvSpPr>
            <p:cNvPr id="95" name="btfpColumnGapBlocker348488">
              <a:extLst>
                <a:ext uri="{FF2B5EF4-FFF2-40B4-BE49-F238E27FC236}">
                  <a16:creationId xmlns:a16="http://schemas.microsoft.com/office/drawing/2014/main" id="{C51C2C15-AACF-303B-FC73-D32BCE9AA0B8}"/>
                </a:ext>
              </a:extLst>
            </p:cNvPr>
            <p:cNvSpPr/>
            <p:nvPr/>
          </p:nvSpPr>
          <p:spPr>
            <a:xfrm>
              <a:off x="11353800" y="-205740"/>
              <a:ext cx="838200" cy="137160"/>
            </a:xfrm>
            <a:prstGeom prst="rect">
              <a:avLst/>
            </a:prstGeom>
            <a:pattFill prst="ltUpDiag">
              <a:fgClr>
                <a:srgbClr val="333333">
                  <a:alpha val="50000"/>
                </a:srgbClr>
              </a:fgClr>
              <a:bgClr>
                <a:srgbClr val="FFFFFF">
                  <a:alpha val="50000"/>
                </a:srgbClr>
              </a:bgClr>
            </a:pattFill>
            <a:ln w="1905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9050" cap="flat" cmpd="sng" algn="ctr">
                  <a:solidFill>
                    <a:schemeClr val="accent1">
                      <a:shade val="15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3" name="btfpColumnGapBlocker744430">
              <a:extLst>
                <a:ext uri="{FF2B5EF4-FFF2-40B4-BE49-F238E27FC236}">
                  <a16:creationId xmlns:a16="http://schemas.microsoft.com/office/drawing/2014/main" id="{74B65DAB-76DD-9F20-6A5C-E58A544D0339}"/>
                </a:ext>
              </a:extLst>
            </p:cNvPr>
            <p:cNvSpPr/>
            <p:nvPr/>
          </p:nvSpPr>
          <p:spPr>
            <a:xfrm>
              <a:off x="7668419" y="-205740"/>
              <a:ext cx="540544" cy="137160"/>
            </a:xfrm>
            <a:prstGeom prst="rect">
              <a:avLst/>
            </a:prstGeom>
            <a:pattFill prst="ltUpDiag">
              <a:fgClr>
                <a:srgbClr val="333333">
                  <a:alpha val="50000"/>
                </a:srgbClr>
              </a:fgClr>
              <a:bgClr>
                <a:srgbClr val="FFFFFF">
                  <a:alpha val="50000"/>
                </a:srgbClr>
              </a:bgClr>
            </a:pattFill>
            <a:ln w="1905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9050" cap="flat" cmpd="sng" algn="ctr">
                  <a:solidFill>
                    <a:schemeClr val="accent1">
                      <a:shade val="15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91" name="btfpColumnIndicator421791">
              <a:extLst>
                <a:ext uri="{FF2B5EF4-FFF2-40B4-BE49-F238E27FC236}">
                  <a16:creationId xmlns:a16="http://schemas.microsoft.com/office/drawing/2014/main" id="{F6F5A9B9-A473-056D-DA9C-8132E7C30315}"/>
                </a:ext>
              </a:extLst>
            </p:cNvPr>
            <p:cNvCxnSpPr/>
            <p:nvPr/>
          </p:nvCxnSpPr>
          <p:spPr>
            <a:xfrm flipV="1">
              <a:off x="11353800" y="-205740"/>
              <a:ext cx="0" cy="137160"/>
            </a:xfrm>
            <a:prstGeom prst="line">
              <a:avLst/>
            </a:prstGeom>
            <a:ln w="3175" cap="flat" cmpd="sng" algn="ctr">
              <a:solidFill>
                <a:srgbClr val="B4B4B4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btfpColumnIndicator629606">
              <a:extLst>
                <a:ext uri="{FF2B5EF4-FFF2-40B4-BE49-F238E27FC236}">
                  <a16:creationId xmlns:a16="http://schemas.microsoft.com/office/drawing/2014/main" id="{4F55656D-10BE-B7E1-3356-0CB61E32BA0E}"/>
                </a:ext>
              </a:extLst>
            </p:cNvPr>
            <p:cNvCxnSpPr/>
            <p:nvPr/>
          </p:nvCxnSpPr>
          <p:spPr>
            <a:xfrm flipV="1">
              <a:off x="8208963" y="-205740"/>
              <a:ext cx="0" cy="137160"/>
            </a:xfrm>
            <a:prstGeom prst="line">
              <a:avLst/>
            </a:prstGeom>
            <a:ln w="3175" cap="flat" cmpd="sng" algn="ctr">
              <a:solidFill>
                <a:srgbClr val="B4B4B4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7" name="btfpColumnGapBlocker333386">
              <a:extLst>
                <a:ext uri="{FF2B5EF4-FFF2-40B4-BE49-F238E27FC236}">
                  <a16:creationId xmlns:a16="http://schemas.microsoft.com/office/drawing/2014/main" id="{87DD8E74-B455-2D2D-8DD4-20E47E3297E3}"/>
                </a:ext>
              </a:extLst>
            </p:cNvPr>
            <p:cNvSpPr/>
            <p:nvPr/>
          </p:nvSpPr>
          <p:spPr>
            <a:xfrm>
              <a:off x="3983038" y="-205740"/>
              <a:ext cx="540543" cy="137160"/>
            </a:xfrm>
            <a:prstGeom prst="rect">
              <a:avLst/>
            </a:prstGeom>
            <a:pattFill prst="ltUpDiag">
              <a:fgClr>
                <a:srgbClr val="333333">
                  <a:alpha val="50000"/>
                </a:srgbClr>
              </a:fgClr>
              <a:bgClr>
                <a:srgbClr val="FFFFFF">
                  <a:alpha val="50000"/>
                </a:srgbClr>
              </a:bgClr>
            </a:pattFill>
            <a:ln w="1905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9050" cap="flat" cmpd="sng" algn="ctr">
                  <a:solidFill>
                    <a:schemeClr val="accent1">
                      <a:shade val="15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85" name="btfpColumnIndicator789635">
              <a:extLst>
                <a:ext uri="{FF2B5EF4-FFF2-40B4-BE49-F238E27FC236}">
                  <a16:creationId xmlns:a16="http://schemas.microsoft.com/office/drawing/2014/main" id="{5AB93294-BC8A-37B0-4D17-0350FC3CA0C9}"/>
                </a:ext>
              </a:extLst>
            </p:cNvPr>
            <p:cNvCxnSpPr/>
            <p:nvPr/>
          </p:nvCxnSpPr>
          <p:spPr>
            <a:xfrm flipV="1">
              <a:off x="7668419" y="-205740"/>
              <a:ext cx="0" cy="137160"/>
            </a:xfrm>
            <a:prstGeom prst="line">
              <a:avLst/>
            </a:prstGeom>
            <a:ln w="3175" cap="flat" cmpd="sng" algn="ctr">
              <a:solidFill>
                <a:srgbClr val="B4B4B4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btfpColumnIndicator258661">
              <a:extLst>
                <a:ext uri="{FF2B5EF4-FFF2-40B4-BE49-F238E27FC236}">
                  <a16:creationId xmlns:a16="http://schemas.microsoft.com/office/drawing/2014/main" id="{B8CDFD5D-0B57-A5FC-C859-26B003122DEF}"/>
                </a:ext>
              </a:extLst>
            </p:cNvPr>
            <p:cNvCxnSpPr/>
            <p:nvPr/>
          </p:nvCxnSpPr>
          <p:spPr>
            <a:xfrm flipV="1">
              <a:off x="4523581" y="-205740"/>
              <a:ext cx="0" cy="137160"/>
            </a:xfrm>
            <a:prstGeom prst="line">
              <a:avLst/>
            </a:prstGeom>
            <a:ln w="3175" cap="flat" cmpd="sng" algn="ctr">
              <a:solidFill>
                <a:srgbClr val="B4B4B4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1" name="btfpColumnGapBlocker135409">
              <a:extLst>
                <a:ext uri="{FF2B5EF4-FFF2-40B4-BE49-F238E27FC236}">
                  <a16:creationId xmlns:a16="http://schemas.microsoft.com/office/drawing/2014/main" id="{CBC91079-BD24-00AD-A864-DDB7D792EBCC}"/>
                </a:ext>
              </a:extLst>
            </p:cNvPr>
            <p:cNvSpPr/>
            <p:nvPr/>
          </p:nvSpPr>
          <p:spPr>
            <a:xfrm>
              <a:off x="0" y="-205740"/>
              <a:ext cx="838200" cy="137160"/>
            </a:xfrm>
            <a:prstGeom prst="rect">
              <a:avLst/>
            </a:prstGeom>
            <a:pattFill prst="ltUpDiag">
              <a:fgClr>
                <a:srgbClr val="333333">
                  <a:alpha val="50000"/>
                </a:srgbClr>
              </a:fgClr>
              <a:bgClr>
                <a:srgbClr val="FFFFFF">
                  <a:alpha val="50000"/>
                </a:srgbClr>
              </a:bgClr>
            </a:pattFill>
            <a:ln w="1905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9050" cap="flat" cmpd="sng" algn="ctr">
                  <a:solidFill>
                    <a:schemeClr val="accent1">
                      <a:shade val="15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79" name="btfpColumnIndicator125502">
              <a:extLst>
                <a:ext uri="{FF2B5EF4-FFF2-40B4-BE49-F238E27FC236}">
                  <a16:creationId xmlns:a16="http://schemas.microsoft.com/office/drawing/2014/main" id="{E948C9C4-323F-6F83-4759-845FD37F5987}"/>
                </a:ext>
              </a:extLst>
            </p:cNvPr>
            <p:cNvCxnSpPr/>
            <p:nvPr/>
          </p:nvCxnSpPr>
          <p:spPr>
            <a:xfrm flipV="1">
              <a:off x="3983038" y="-205740"/>
              <a:ext cx="0" cy="137160"/>
            </a:xfrm>
            <a:prstGeom prst="line">
              <a:avLst/>
            </a:prstGeom>
            <a:ln w="3175" cap="flat" cmpd="sng" algn="ctr">
              <a:solidFill>
                <a:srgbClr val="B4B4B4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btfpColumnIndicator561428">
              <a:extLst>
                <a:ext uri="{FF2B5EF4-FFF2-40B4-BE49-F238E27FC236}">
                  <a16:creationId xmlns:a16="http://schemas.microsoft.com/office/drawing/2014/main" id="{F29059B4-17BA-14B9-0D3B-C8488F470179}"/>
                </a:ext>
              </a:extLst>
            </p:cNvPr>
            <p:cNvCxnSpPr/>
            <p:nvPr/>
          </p:nvCxnSpPr>
          <p:spPr>
            <a:xfrm flipV="1">
              <a:off x="838200" y="-205740"/>
              <a:ext cx="0" cy="137160"/>
            </a:xfrm>
            <a:prstGeom prst="line">
              <a:avLst/>
            </a:prstGeom>
            <a:ln w="3175" cap="flat" cmpd="sng" algn="ctr">
              <a:solidFill>
                <a:srgbClr val="B4B4B4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6" name="Rectangle 55">
            <a:extLst>
              <a:ext uri="{FF2B5EF4-FFF2-40B4-BE49-F238E27FC236}">
                <a16:creationId xmlns:a16="http://schemas.microsoft.com/office/drawing/2014/main" id="{2EC879BC-3155-A152-FBEE-97F632A3A9FD}"/>
              </a:ext>
            </a:extLst>
          </p:cNvPr>
          <p:cNvSpPr/>
          <p:nvPr/>
        </p:nvSpPr>
        <p:spPr>
          <a:xfrm flipV="1">
            <a:off x="0" y="-16390"/>
            <a:ext cx="12192000" cy="1078835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latin typeface="+mj-lt"/>
            </a:endParaRPr>
          </a:p>
        </p:txBody>
      </p:sp>
      <p:pic>
        <p:nvPicPr>
          <p:cNvPr id="36" name="Graphic 35">
            <a:extLst>
              <a:ext uri="{FF2B5EF4-FFF2-40B4-BE49-F238E27FC236}">
                <a16:creationId xmlns:a16="http://schemas.microsoft.com/office/drawing/2014/main" id="{38D639E5-31F5-085D-7521-13EA007C325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81993" y="-17106"/>
            <a:ext cx="1035315" cy="1061367"/>
          </a:xfrm>
          <a:prstGeom prst="rect">
            <a:avLst/>
          </a:prstGeom>
        </p:spPr>
      </p:pic>
      <p:sp>
        <p:nvSpPr>
          <p:cNvPr id="59" name="Rectangle 58">
            <a:extLst>
              <a:ext uri="{FF2B5EF4-FFF2-40B4-BE49-F238E27FC236}">
                <a16:creationId xmlns:a16="http://schemas.microsoft.com/office/drawing/2014/main" id="{4AB29798-CFB2-3324-2255-3775D515F998}"/>
              </a:ext>
            </a:extLst>
          </p:cNvPr>
          <p:cNvSpPr/>
          <p:nvPr/>
        </p:nvSpPr>
        <p:spPr>
          <a:xfrm>
            <a:off x="3123507" y="3944978"/>
            <a:ext cx="8739737" cy="720100"/>
          </a:xfrm>
          <a:prstGeom prst="rect">
            <a:avLst/>
          </a:prstGeom>
          <a:noFill/>
          <a:ln w="1905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27ACA7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en-GB" sz="2800" b="1" dirty="0">
              <a:solidFill>
                <a:srgbClr val="000000"/>
              </a:solidFill>
              <a:latin typeface="+mj-lt"/>
              <a:cs typeface="Arial" panose="020B0604020202020204" pitchFamily="34" charset="0"/>
            </a:endParaRPr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D62F6AF6-174B-6D2E-B81E-B6128F37B51E}"/>
              </a:ext>
            </a:extLst>
          </p:cNvPr>
          <p:cNvCxnSpPr>
            <a:cxnSpLocks/>
          </p:cNvCxnSpPr>
          <p:nvPr/>
        </p:nvCxnSpPr>
        <p:spPr>
          <a:xfrm>
            <a:off x="4881966" y="5790348"/>
            <a:ext cx="6726554" cy="0"/>
          </a:xfrm>
          <a:prstGeom prst="line">
            <a:avLst/>
          </a:prstGeom>
          <a:ln w="19050" cap="flat" cmpd="sng" algn="ctr">
            <a:solidFill>
              <a:srgbClr val="D6D6D6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9DD20DF8-CA73-6599-28B9-92682A790069}"/>
              </a:ext>
            </a:extLst>
          </p:cNvPr>
          <p:cNvCxnSpPr>
            <a:cxnSpLocks/>
          </p:cNvCxnSpPr>
          <p:nvPr/>
        </p:nvCxnSpPr>
        <p:spPr>
          <a:xfrm>
            <a:off x="4881966" y="1835525"/>
            <a:ext cx="6726555" cy="0"/>
          </a:xfrm>
          <a:prstGeom prst="line">
            <a:avLst/>
          </a:prstGeom>
          <a:ln w="19050" cap="flat" cmpd="sng" algn="ctr">
            <a:solidFill>
              <a:srgbClr val="D6D6D6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0" name="TextBox 139">
            <a:extLst>
              <a:ext uri="{FF2B5EF4-FFF2-40B4-BE49-F238E27FC236}">
                <a16:creationId xmlns:a16="http://schemas.microsoft.com/office/drawing/2014/main" id="{1ADFDC11-DB06-0C84-E1D3-1A8EABA4C452}"/>
              </a:ext>
            </a:extLst>
          </p:cNvPr>
          <p:cNvSpPr txBox="1"/>
          <p:nvPr/>
        </p:nvSpPr>
        <p:spPr>
          <a:xfrm>
            <a:off x="5205894" y="2043979"/>
            <a:ext cx="5465594" cy="34163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/>
              </a:rPr>
              <a:t>Power</a:t>
            </a:r>
          </a:p>
          <a:p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/>
              </a:rPr>
              <a:t>People</a:t>
            </a:r>
          </a:p>
          <a:p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/>
              </a:rPr>
              <a:t>Process</a:t>
            </a:r>
          </a:p>
          <a:p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/>
              </a:rPr>
              <a:t>Possibility</a:t>
            </a:r>
            <a:endParaRPr lang="en-US" sz="4400" dirty="0"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50CD061-7C35-8D9B-D847-478666D1D005}"/>
              </a:ext>
            </a:extLst>
          </p:cNvPr>
          <p:cNvSpPr txBox="1"/>
          <p:nvPr/>
        </p:nvSpPr>
        <p:spPr>
          <a:xfrm>
            <a:off x="838200" y="261417"/>
            <a:ext cx="11353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anose="020B0604020202020204" pitchFamily="34" charset="0"/>
              </a:rPr>
              <a:t>Observation</a:t>
            </a:r>
            <a:endParaRPr lang="en-ZA" sz="3600" b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571157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ouple of women in sports gear&#10;&#10;AI-generated content may be incorrect.">
            <a:extLst>
              <a:ext uri="{FF2B5EF4-FFF2-40B4-BE49-F238E27FC236}">
                <a16:creationId xmlns:a16="http://schemas.microsoft.com/office/drawing/2014/main" id="{7F5FB2DF-F632-245F-1D96-5BE07402A0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" r="-1" b="-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2847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60F4AE8-7203-C78D-711C-DABBB3EAF2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phic 14">
            <a:extLst>
              <a:ext uri="{FF2B5EF4-FFF2-40B4-BE49-F238E27FC236}">
                <a16:creationId xmlns:a16="http://schemas.microsoft.com/office/drawing/2014/main" id="{7013A410-3603-8B49-9355-42D91A3DA7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2355176" y="-1"/>
            <a:ext cx="1735443" cy="6858000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22813B35-D54F-218F-84F6-271D43E855F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2989280" y="0"/>
            <a:ext cx="537611" cy="6858000"/>
          </a:xfrm>
          <a:prstGeom prst="rect">
            <a:avLst/>
          </a:prstGeom>
        </p:spPr>
      </p:pic>
      <p:sp>
        <p:nvSpPr>
          <p:cNvPr id="21" name="ZoneTexte 10">
            <a:extLst>
              <a:ext uri="{FF2B5EF4-FFF2-40B4-BE49-F238E27FC236}">
                <a16:creationId xmlns:a16="http://schemas.microsoft.com/office/drawing/2014/main" id="{D0EF0A69-5149-E4D3-0C3D-916FC52D1B84}"/>
              </a:ext>
            </a:extLst>
          </p:cNvPr>
          <p:cNvSpPr txBox="1"/>
          <p:nvPr/>
        </p:nvSpPr>
        <p:spPr>
          <a:xfrm>
            <a:off x="1859875" y="530752"/>
            <a:ext cx="206788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600" b="1" i="0" cap="all" dirty="0">
                <a:solidFill>
                  <a:srgbClr val="00B3A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GLOBAL</a:t>
            </a:r>
            <a:br>
              <a:rPr lang="en-US" sz="1600" b="1" i="0" cap="all" dirty="0">
                <a:solidFill>
                  <a:srgbClr val="00B3A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b="1" i="0" cap="all" dirty="0">
                <a:solidFill>
                  <a:srgbClr val="00B3A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OBSERVATORY</a:t>
            </a:r>
            <a:br>
              <a:rPr lang="en-US" sz="1600" b="1" i="0" cap="all" dirty="0">
                <a:solidFill>
                  <a:srgbClr val="00B3A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b="1" i="0" cap="all" dirty="0">
                <a:solidFill>
                  <a:srgbClr val="00B3A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FOR GENDER</a:t>
            </a:r>
            <a:br>
              <a:rPr lang="en-US" sz="1600" b="1" i="0" cap="all" dirty="0">
                <a:solidFill>
                  <a:srgbClr val="00B3A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b="1" i="0" cap="all" dirty="0">
                <a:solidFill>
                  <a:srgbClr val="00B3A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EQUALITY</a:t>
            </a:r>
            <a:br>
              <a:rPr lang="en-US" sz="1600" b="1" i="0" cap="all" dirty="0">
                <a:solidFill>
                  <a:srgbClr val="00B3A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b="1" i="0" cap="all" dirty="0">
                <a:solidFill>
                  <a:srgbClr val="00B3A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&amp; SPORT</a:t>
            </a:r>
          </a:p>
        </p:txBody>
      </p:sp>
      <p:sp>
        <p:nvSpPr>
          <p:cNvPr id="22" name="Ellipse 26">
            <a:extLst>
              <a:ext uri="{FF2B5EF4-FFF2-40B4-BE49-F238E27FC236}">
                <a16:creationId xmlns:a16="http://schemas.microsoft.com/office/drawing/2014/main" id="{E33D75BD-4FA2-2250-7746-8D21FFE3BA2F}"/>
              </a:ext>
            </a:extLst>
          </p:cNvPr>
          <p:cNvSpPr/>
          <p:nvPr/>
        </p:nvSpPr>
        <p:spPr>
          <a:xfrm>
            <a:off x="6736872" y="793868"/>
            <a:ext cx="5599243" cy="5159828"/>
          </a:xfrm>
          <a:prstGeom prst="ellipse">
            <a:avLst/>
          </a:prstGeom>
          <a:noFill/>
          <a:ln w="19050">
            <a:solidFill>
              <a:srgbClr val="00B3A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Ellipse 27">
            <a:extLst>
              <a:ext uri="{FF2B5EF4-FFF2-40B4-BE49-F238E27FC236}">
                <a16:creationId xmlns:a16="http://schemas.microsoft.com/office/drawing/2014/main" id="{4E952D69-DA1E-25ED-49A9-B2830BCACED1}"/>
              </a:ext>
            </a:extLst>
          </p:cNvPr>
          <p:cNvSpPr/>
          <p:nvPr/>
        </p:nvSpPr>
        <p:spPr>
          <a:xfrm>
            <a:off x="6900157" y="587040"/>
            <a:ext cx="5599243" cy="5159828"/>
          </a:xfrm>
          <a:prstGeom prst="ellipse">
            <a:avLst/>
          </a:prstGeom>
          <a:noFill/>
          <a:ln w="19050">
            <a:solidFill>
              <a:srgbClr val="00B3A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4" name="Picture 2" descr="Cover">
            <a:extLst>
              <a:ext uri="{FF2B5EF4-FFF2-40B4-BE49-F238E27FC236}">
                <a16:creationId xmlns:a16="http://schemas.microsoft.com/office/drawing/2014/main" id="{858309EF-31FB-AD67-C520-91E4AAD51C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75" t="7813" r="21875" b="7813"/>
          <a:stretch/>
        </p:blipFill>
        <p:spPr bwMode="auto">
          <a:xfrm>
            <a:off x="7049957" y="904304"/>
            <a:ext cx="4973077" cy="4973077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Ellipse 28">
            <a:extLst>
              <a:ext uri="{FF2B5EF4-FFF2-40B4-BE49-F238E27FC236}">
                <a16:creationId xmlns:a16="http://schemas.microsoft.com/office/drawing/2014/main" id="{0473CFFD-C506-8FBA-E657-BCAE06FA7CCD}"/>
              </a:ext>
            </a:extLst>
          </p:cNvPr>
          <p:cNvSpPr/>
          <p:nvPr/>
        </p:nvSpPr>
        <p:spPr>
          <a:xfrm>
            <a:off x="6900156" y="1111132"/>
            <a:ext cx="5599243" cy="5159828"/>
          </a:xfrm>
          <a:prstGeom prst="ellipse">
            <a:avLst/>
          </a:prstGeom>
          <a:noFill/>
          <a:ln w="19050">
            <a:solidFill>
              <a:srgbClr val="00B3A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3F51E88-3FB5-8D02-3A03-3BB3B56E4C96}"/>
              </a:ext>
            </a:extLst>
          </p:cNvPr>
          <p:cNvSpPr txBox="1"/>
          <p:nvPr/>
        </p:nvSpPr>
        <p:spPr>
          <a:xfrm>
            <a:off x="894535" y="3218321"/>
            <a:ext cx="5811764" cy="24776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5500" b="1">
                <a:solidFill>
                  <a:srgbClr val="00B3AB"/>
                </a:solidFill>
                <a:latin typeface="Arial Black" panose="020B0A04020102020204" pitchFamily="34" charset="0"/>
                <a:ea typeface="Noto Sans" panose="020B0502040504020204" pitchFamily="34"/>
                <a:cs typeface="Arial" panose="020B0604020202020204" pitchFamily="34" charset="0"/>
              </a:rPr>
              <a:t>YOU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1247F79-79AD-7ED3-1423-720C23E5A9FB}"/>
              </a:ext>
            </a:extLst>
          </p:cNvPr>
          <p:cNvSpPr txBox="1"/>
          <p:nvPr/>
        </p:nvSpPr>
        <p:spPr>
          <a:xfrm>
            <a:off x="484786" y="2430964"/>
            <a:ext cx="640188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ZA" sz="8800" b="1">
                <a:solidFill>
                  <a:schemeClr val="bg1"/>
                </a:solidFill>
                <a:latin typeface="Arial Black" panose="020B0A04020102020204" pitchFamily="34" charset="0"/>
                <a:ea typeface="Noto Sans" panose="020B0502040504020204" pitchFamily="34"/>
                <a:cs typeface="Noto Sans" panose="020B0502040504020204" pitchFamily="34"/>
              </a:rPr>
              <a:t>THANK  </a:t>
            </a:r>
            <a:endParaRPr lang="en-ZA" sz="8800">
              <a:latin typeface="Arial Black" panose="020B0A04020102020204" pitchFamily="34" charset="0"/>
            </a:endParaRPr>
          </a:p>
        </p:txBody>
      </p:sp>
      <p:pic>
        <p:nvPicPr>
          <p:cNvPr id="6" name="Image 4">
            <a:extLst>
              <a:ext uri="{FF2B5EF4-FFF2-40B4-BE49-F238E27FC236}">
                <a16:creationId xmlns:a16="http://schemas.microsoft.com/office/drawing/2014/main" id="{C4077EE6-820E-2DE0-3BBA-25253474866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6435" y="530752"/>
            <a:ext cx="1323440" cy="1323440"/>
          </a:xfrm>
          <a:prstGeom prst="rect">
            <a:avLst/>
          </a:prstGeom>
        </p:spPr>
      </p:pic>
      <p:sp>
        <p:nvSpPr>
          <p:cNvPr id="7" name="ZoneTexte 10">
            <a:extLst>
              <a:ext uri="{FF2B5EF4-FFF2-40B4-BE49-F238E27FC236}">
                <a16:creationId xmlns:a16="http://schemas.microsoft.com/office/drawing/2014/main" id="{B97128DC-C524-8264-0552-4391934C6177}"/>
              </a:ext>
            </a:extLst>
          </p:cNvPr>
          <p:cNvSpPr txBox="1"/>
          <p:nvPr/>
        </p:nvSpPr>
        <p:spPr>
          <a:xfrm>
            <a:off x="484786" y="6122169"/>
            <a:ext cx="716909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800" b="1" i="0" cap="all" dirty="0" err="1">
                <a:solidFill>
                  <a:srgbClr val="00B3A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www.genderequalitysport.org</a:t>
            </a:r>
            <a:endParaRPr lang="en-US" sz="2800" b="1" i="0" cap="all" dirty="0">
              <a:solidFill>
                <a:srgbClr val="00B3A6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9407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9A1DBB-17FB-0F21-0B51-9AE4B2FD78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btfpColumnIndicatorGroup2">
            <a:extLst>
              <a:ext uri="{FF2B5EF4-FFF2-40B4-BE49-F238E27FC236}">
                <a16:creationId xmlns:a16="http://schemas.microsoft.com/office/drawing/2014/main" id="{407700A4-ACE0-7792-71E4-15C8BB9476AC}"/>
              </a:ext>
            </a:extLst>
          </p:cNvPr>
          <p:cNvGrpSpPr/>
          <p:nvPr/>
        </p:nvGrpSpPr>
        <p:grpSpPr>
          <a:xfrm>
            <a:off x="0" y="6926580"/>
            <a:ext cx="12192000" cy="137160"/>
            <a:chOff x="0" y="6926580"/>
            <a:chExt cx="12192000" cy="137160"/>
          </a:xfrm>
        </p:grpSpPr>
        <p:sp>
          <p:nvSpPr>
            <p:cNvPr id="15" name="btfpColumnGapBlocker610427">
              <a:extLst>
                <a:ext uri="{FF2B5EF4-FFF2-40B4-BE49-F238E27FC236}">
                  <a16:creationId xmlns:a16="http://schemas.microsoft.com/office/drawing/2014/main" id="{29CFF215-E238-AAF7-7BB4-D1A9C0A5F294}"/>
                </a:ext>
              </a:extLst>
            </p:cNvPr>
            <p:cNvSpPr/>
            <p:nvPr/>
          </p:nvSpPr>
          <p:spPr>
            <a:xfrm>
              <a:off x="11353800" y="6926580"/>
              <a:ext cx="838200" cy="137160"/>
            </a:xfrm>
            <a:prstGeom prst="rect">
              <a:avLst/>
            </a:prstGeom>
            <a:pattFill prst="ltUpDiag">
              <a:fgClr>
                <a:srgbClr val="BBCABA"/>
              </a:fgClr>
              <a:bgClr>
                <a:srgbClr val="FFFFFF"/>
              </a:bgClr>
            </a:pattFill>
            <a:ln w="1905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9050" cap="flat" cmpd="sng" algn="ctr">
                  <a:solidFill>
                    <a:schemeClr val="accent1">
                      <a:shade val="15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btfpColumnGapBlocker519665">
              <a:extLst>
                <a:ext uri="{FF2B5EF4-FFF2-40B4-BE49-F238E27FC236}">
                  <a16:creationId xmlns:a16="http://schemas.microsoft.com/office/drawing/2014/main" id="{1798C3E9-19F3-CFF4-9465-87A22DC8271B}"/>
                </a:ext>
              </a:extLst>
            </p:cNvPr>
            <p:cNvSpPr/>
            <p:nvPr/>
          </p:nvSpPr>
          <p:spPr>
            <a:xfrm>
              <a:off x="0" y="6926580"/>
              <a:ext cx="838200" cy="137160"/>
            </a:xfrm>
            <a:prstGeom prst="rect">
              <a:avLst/>
            </a:prstGeom>
            <a:pattFill prst="ltUpDiag">
              <a:fgClr>
                <a:srgbClr val="BBCABA"/>
              </a:fgClr>
              <a:bgClr>
                <a:srgbClr val="FFFFFF"/>
              </a:bgClr>
            </a:pattFill>
            <a:ln w="1905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9050" cap="flat" cmpd="sng" algn="ctr">
                  <a:solidFill>
                    <a:schemeClr val="accent1">
                      <a:shade val="15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1" name="btfpColumnIndicator397362">
              <a:extLst>
                <a:ext uri="{FF2B5EF4-FFF2-40B4-BE49-F238E27FC236}">
                  <a16:creationId xmlns:a16="http://schemas.microsoft.com/office/drawing/2014/main" id="{BE0FF551-FBAE-55D3-C9F6-0FEEB7493482}"/>
                </a:ext>
              </a:extLst>
            </p:cNvPr>
            <p:cNvCxnSpPr/>
            <p:nvPr/>
          </p:nvCxnSpPr>
          <p:spPr>
            <a:xfrm flipV="1">
              <a:off x="11353800" y="6926580"/>
              <a:ext cx="0" cy="137160"/>
            </a:xfrm>
            <a:prstGeom prst="line">
              <a:avLst/>
            </a:prstGeom>
            <a:ln w="19050" cap="flat" cmpd="sng" algn="ctr">
              <a:solidFill>
                <a:srgbClr val="507867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btfpColumnIndicator309951">
              <a:extLst>
                <a:ext uri="{FF2B5EF4-FFF2-40B4-BE49-F238E27FC236}">
                  <a16:creationId xmlns:a16="http://schemas.microsoft.com/office/drawing/2014/main" id="{E67DF305-9C97-A991-97BF-2658281D8D1F}"/>
                </a:ext>
              </a:extLst>
            </p:cNvPr>
            <p:cNvCxnSpPr/>
            <p:nvPr/>
          </p:nvCxnSpPr>
          <p:spPr>
            <a:xfrm flipV="1">
              <a:off x="838200" y="6926580"/>
              <a:ext cx="0" cy="137160"/>
            </a:xfrm>
            <a:prstGeom prst="line">
              <a:avLst/>
            </a:prstGeom>
            <a:ln w="19050" cap="flat" cmpd="sng" algn="ctr">
              <a:solidFill>
                <a:srgbClr val="507867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btfpColumnIndicatorGroup1">
            <a:extLst>
              <a:ext uri="{FF2B5EF4-FFF2-40B4-BE49-F238E27FC236}">
                <a16:creationId xmlns:a16="http://schemas.microsoft.com/office/drawing/2014/main" id="{0FE2E876-29F0-C824-B33D-1B198F58D115}"/>
              </a:ext>
            </a:extLst>
          </p:cNvPr>
          <p:cNvGrpSpPr/>
          <p:nvPr/>
        </p:nvGrpSpPr>
        <p:grpSpPr>
          <a:xfrm>
            <a:off x="0" y="-205740"/>
            <a:ext cx="12192000" cy="137160"/>
            <a:chOff x="0" y="-205740"/>
            <a:chExt cx="12192000" cy="137160"/>
          </a:xfrm>
        </p:grpSpPr>
        <p:sp>
          <p:nvSpPr>
            <p:cNvPr id="14" name="btfpColumnGapBlocker642059">
              <a:extLst>
                <a:ext uri="{FF2B5EF4-FFF2-40B4-BE49-F238E27FC236}">
                  <a16:creationId xmlns:a16="http://schemas.microsoft.com/office/drawing/2014/main" id="{D8880D17-E6CF-1910-013B-8463CD636F2D}"/>
                </a:ext>
              </a:extLst>
            </p:cNvPr>
            <p:cNvSpPr/>
            <p:nvPr/>
          </p:nvSpPr>
          <p:spPr>
            <a:xfrm>
              <a:off x="11353800" y="-205740"/>
              <a:ext cx="838200" cy="137160"/>
            </a:xfrm>
            <a:prstGeom prst="rect">
              <a:avLst/>
            </a:prstGeom>
            <a:pattFill prst="ltUpDiag">
              <a:fgClr>
                <a:srgbClr val="BBCABA"/>
              </a:fgClr>
              <a:bgClr>
                <a:srgbClr val="FFFFFF"/>
              </a:bgClr>
            </a:pattFill>
            <a:ln w="1905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9050" cap="flat" cmpd="sng" algn="ctr">
                  <a:solidFill>
                    <a:schemeClr val="accent1">
                      <a:shade val="15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btfpColumnGapBlocker251558">
              <a:extLst>
                <a:ext uri="{FF2B5EF4-FFF2-40B4-BE49-F238E27FC236}">
                  <a16:creationId xmlns:a16="http://schemas.microsoft.com/office/drawing/2014/main" id="{40853B23-890C-7FCE-EA5C-FAA821FAC731}"/>
                </a:ext>
              </a:extLst>
            </p:cNvPr>
            <p:cNvSpPr/>
            <p:nvPr/>
          </p:nvSpPr>
          <p:spPr>
            <a:xfrm>
              <a:off x="0" y="-205740"/>
              <a:ext cx="838200" cy="137160"/>
            </a:xfrm>
            <a:prstGeom prst="rect">
              <a:avLst/>
            </a:prstGeom>
            <a:pattFill prst="ltUpDiag">
              <a:fgClr>
                <a:srgbClr val="BBCABA"/>
              </a:fgClr>
              <a:bgClr>
                <a:srgbClr val="FFFFFF"/>
              </a:bgClr>
            </a:pattFill>
            <a:ln w="1905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9050" cap="flat" cmpd="sng" algn="ctr">
                  <a:solidFill>
                    <a:schemeClr val="accent1">
                      <a:shade val="15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8" name="btfpColumnIndicator656101">
              <a:extLst>
                <a:ext uri="{FF2B5EF4-FFF2-40B4-BE49-F238E27FC236}">
                  <a16:creationId xmlns:a16="http://schemas.microsoft.com/office/drawing/2014/main" id="{588233D9-1957-8A91-EFEF-FA18652D3AF5}"/>
                </a:ext>
              </a:extLst>
            </p:cNvPr>
            <p:cNvCxnSpPr/>
            <p:nvPr/>
          </p:nvCxnSpPr>
          <p:spPr>
            <a:xfrm flipV="1">
              <a:off x="11353800" y="-205740"/>
              <a:ext cx="0" cy="137160"/>
            </a:xfrm>
            <a:prstGeom prst="line">
              <a:avLst/>
            </a:prstGeom>
            <a:ln w="19050" cap="flat" cmpd="sng" algn="ctr">
              <a:solidFill>
                <a:srgbClr val="507867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" name="btfpColumnIndicator867017">
              <a:extLst>
                <a:ext uri="{FF2B5EF4-FFF2-40B4-BE49-F238E27FC236}">
                  <a16:creationId xmlns:a16="http://schemas.microsoft.com/office/drawing/2014/main" id="{EAD44081-46E8-0F77-D1F5-38EE0FCFFC1B}"/>
                </a:ext>
              </a:extLst>
            </p:cNvPr>
            <p:cNvCxnSpPr/>
            <p:nvPr/>
          </p:nvCxnSpPr>
          <p:spPr>
            <a:xfrm flipV="1">
              <a:off x="838200" y="-205740"/>
              <a:ext cx="0" cy="137160"/>
            </a:xfrm>
            <a:prstGeom prst="line">
              <a:avLst/>
            </a:prstGeom>
            <a:ln w="19050" cap="flat" cmpd="sng" algn="ctr">
              <a:solidFill>
                <a:srgbClr val="507867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" name="Picture 2" descr="A person with a bandana on her head&#10;&#10;Description automatically generated">
            <a:extLst>
              <a:ext uri="{FF2B5EF4-FFF2-40B4-BE49-F238E27FC236}">
                <a16:creationId xmlns:a16="http://schemas.microsoft.com/office/drawing/2014/main" id="{648AB2A9-9DEB-0191-27B8-5363215A2DF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9293" y="0"/>
            <a:ext cx="4586084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02F3EA1-2CF3-D5CC-251F-388FC5121181}"/>
              </a:ext>
            </a:extLst>
          </p:cNvPr>
          <p:cNvSpPr/>
          <p:nvPr/>
        </p:nvSpPr>
        <p:spPr>
          <a:xfrm>
            <a:off x="10244" y="0"/>
            <a:ext cx="7789049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6C135CDF-A261-72CE-3E86-3ED2F213009A}"/>
              </a:ext>
            </a:extLst>
          </p:cNvPr>
          <p:cNvCxnSpPr>
            <a:cxnSpLocks/>
          </p:cNvCxnSpPr>
          <p:nvPr/>
        </p:nvCxnSpPr>
        <p:spPr>
          <a:xfrm flipH="1">
            <a:off x="6125454" y="0"/>
            <a:ext cx="1687286" cy="6858000"/>
          </a:xfrm>
          <a:prstGeom prst="line">
            <a:avLst/>
          </a:prstGeom>
          <a:ln w="76200">
            <a:solidFill>
              <a:srgbClr val="00B3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riangle isocèle 8">
            <a:extLst>
              <a:ext uri="{FF2B5EF4-FFF2-40B4-BE49-F238E27FC236}">
                <a16:creationId xmlns:a16="http://schemas.microsoft.com/office/drawing/2014/main" id="{9AF915A1-F4B5-4C9C-7BAE-AB0F63E5DA2A}"/>
              </a:ext>
            </a:extLst>
          </p:cNvPr>
          <p:cNvSpPr/>
          <p:nvPr/>
        </p:nvSpPr>
        <p:spPr>
          <a:xfrm rot="10800000" flipV="1">
            <a:off x="4641795" y="0"/>
            <a:ext cx="1850571" cy="3416320"/>
          </a:xfrm>
          <a:prstGeom prst="triangle">
            <a:avLst>
              <a:gd name="adj" fmla="val 53408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0833D4A6-748E-22BB-3B84-8FF34472A6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30722" y="140404"/>
            <a:ext cx="400110" cy="40011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9A17134-FEA9-5A72-D5F4-0710C8CA2514}"/>
              </a:ext>
            </a:extLst>
          </p:cNvPr>
          <p:cNvSpPr txBox="1"/>
          <p:nvPr/>
        </p:nvSpPr>
        <p:spPr>
          <a:xfrm>
            <a:off x="419100" y="-137160"/>
            <a:ext cx="6670896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4400" b="1" dirty="0">
              <a:solidFill>
                <a:schemeClr val="bg1"/>
              </a:solidFill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  <a:p>
            <a:endParaRPr lang="fr-FR" sz="4400" b="1" dirty="0">
              <a:solidFill>
                <a:srgbClr val="00B3A6"/>
              </a:solidFill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  <a:p>
            <a:r>
              <a:rPr lang="fr-FR" sz="4400" b="1" dirty="0">
                <a:solidFill>
                  <a:schemeClr val="bg1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Safe and Inclusive </a:t>
            </a:r>
            <a:r>
              <a:rPr lang="fr-FR" sz="4400" b="1" dirty="0">
                <a:solidFill>
                  <a:srgbClr val="00B3A6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Physical Education, Physical Activity, and Sport for Girls and </a:t>
            </a:r>
            <a:r>
              <a:rPr lang="fr-FR" sz="4400" b="1" dirty="0" err="1">
                <a:solidFill>
                  <a:srgbClr val="00B3A6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Women</a:t>
            </a:r>
            <a:r>
              <a:rPr lang="fr-FR" sz="4400" b="1" dirty="0">
                <a:solidFill>
                  <a:srgbClr val="00B3A6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 </a:t>
            </a:r>
            <a:r>
              <a:rPr lang="fr-FR" sz="4400" b="1" dirty="0">
                <a:solidFill>
                  <a:schemeClr val="bg1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in all </a:t>
            </a:r>
            <a:r>
              <a:rPr lang="fr-FR" sz="4400" b="1" dirty="0" err="1">
                <a:solidFill>
                  <a:schemeClr val="bg1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their</a:t>
            </a:r>
            <a:r>
              <a:rPr lang="fr-FR" sz="4400" b="1" dirty="0">
                <a:solidFill>
                  <a:schemeClr val="bg1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 Diversity</a:t>
            </a:r>
          </a:p>
          <a:p>
            <a:endParaRPr lang="fr-FR" sz="4400" b="1" dirty="0">
              <a:solidFill>
                <a:srgbClr val="00B3A6"/>
              </a:solidFill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  <a:p>
            <a:endParaRPr lang="fr-FR" sz="4400" b="1" dirty="0">
              <a:solidFill>
                <a:schemeClr val="bg1"/>
              </a:solidFill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879095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6CF20A-0B25-B142-8C87-7721B1A8D4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think-cell data - do not delete" hidden="1">
            <a:extLst>
              <a:ext uri="{FF2B5EF4-FFF2-40B4-BE49-F238E27FC236}">
                <a16:creationId xmlns:a16="http://schemas.microsoft.com/office/drawing/2014/main" id="{33AB866F-9D64-C78B-9331-AE96E8E7FC0A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606" imgH="608" progId="TCLayout.ActiveDocument.1">
                  <p:embed/>
                </p:oleObj>
              </mc:Choice>
              <mc:Fallback>
                <p:oleObj name="think-cell Slide" r:id="rId5" imgW="606" imgH="608" progId="TCLayout.ActiveDocument.1">
                  <p:embed/>
                  <p:pic>
                    <p:nvPicPr>
                      <p:cNvPr id="1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3AB866F-9D64-C78B-9331-AE96E8E7FC0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4B2E351B-7842-9AD8-784C-0A629FF13949}"/>
              </a:ext>
            </a:extLst>
          </p:cNvPr>
          <p:cNvSpPr/>
          <p:nvPr/>
        </p:nvSpPr>
        <p:spPr>
          <a:xfrm flipV="1">
            <a:off x="0" y="1629638"/>
            <a:ext cx="12192000" cy="369580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sz="2000">
              <a:latin typeface="+mj-lt"/>
            </a:endParaRPr>
          </a:p>
        </p:txBody>
      </p:sp>
      <p:grpSp>
        <p:nvGrpSpPr>
          <p:cNvPr id="13" name="btfpColumnIndicatorGroup2">
            <a:extLst>
              <a:ext uri="{FF2B5EF4-FFF2-40B4-BE49-F238E27FC236}">
                <a16:creationId xmlns:a16="http://schemas.microsoft.com/office/drawing/2014/main" id="{E4B4F2C0-706B-28D2-49F6-2D5500DEF853}"/>
              </a:ext>
            </a:extLst>
          </p:cNvPr>
          <p:cNvGrpSpPr/>
          <p:nvPr/>
        </p:nvGrpSpPr>
        <p:grpSpPr>
          <a:xfrm>
            <a:off x="0" y="6926580"/>
            <a:ext cx="12192000" cy="137160"/>
            <a:chOff x="0" y="6926580"/>
            <a:chExt cx="12192000" cy="137160"/>
          </a:xfrm>
        </p:grpSpPr>
        <p:sp>
          <p:nvSpPr>
            <p:cNvPr id="11" name="btfpColumnGapBlocker357191">
              <a:extLst>
                <a:ext uri="{FF2B5EF4-FFF2-40B4-BE49-F238E27FC236}">
                  <a16:creationId xmlns:a16="http://schemas.microsoft.com/office/drawing/2014/main" id="{B793B30D-EA0D-5B49-5F88-54510264F17F}"/>
                </a:ext>
              </a:extLst>
            </p:cNvPr>
            <p:cNvSpPr/>
            <p:nvPr/>
          </p:nvSpPr>
          <p:spPr>
            <a:xfrm>
              <a:off x="11353800" y="6926580"/>
              <a:ext cx="838200" cy="137160"/>
            </a:xfrm>
            <a:prstGeom prst="rect">
              <a:avLst/>
            </a:prstGeom>
            <a:pattFill prst="ltUpDiag">
              <a:fgClr>
                <a:srgbClr val="BBCABA"/>
              </a:fgClr>
              <a:bgClr>
                <a:srgbClr val="FFFFFF"/>
              </a:bgClr>
            </a:pattFill>
            <a:ln w="1905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9050" cap="flat" cmpd="sng" algn="ctr">
                  <a:solidFill>
                    <a:schemeClr val="accent1">
                      <a:shade val="15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btfpColumnGapBlocker231902">
              <a:extLst>
                <a:ext uri="{FF2B5EF4-FFF2-40B4-BE49-F238E27FC236}">
                  <a16:creationId xmlns:a16="http://schemas.microsoft.com/office/drawing/2014/main" id="{C2609410-B783-1C3D-17FC-18C362D50BA6}"/>
                </a:ext>
              </a:extLst>
            </p:cNvPr>
            <p:cNvSpPr/>
            <p:nvPr/>
          </p:nvSpPr>
          <p:spPr>
            <a:xfrm>
              <a:off x="0" y="6926580"/>
              <a:ext cx="838200" cy="137160"/>
            </a:xfrm>
            <a:prstGeom prst="rect">
              <a:avLst/>
            </a:prstGeom>
            <a:pattFill prst="ltUpDiag">
              <a:fgClr>
                <a:srgbClr val="BBCABA"/>
              </a:fgClr>
              <a:bgClr>
                <a:srgbClr val="FFFFFF"/>
              </a:bgClr>
            </a:pattFill>
            <a:ln w="1905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9050" cap="flat" cmpd="sng" algn="ctr">
                  <a:solidFill>
                    <a:schemeClr val="accent1">
                      <a:shade val="15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" name="btfpColumnIndicator671382">
              <a:extLst>
                <a:ext uri="{FF2B5EF4-FFF2-40B4-BE49-F238E27FC236}">
                  <a16:creationId xmlns:a16="http://schemas.microsoft.com/office/drawing/2014/main" id="{01F5D7DF-712A-5024-379C-9081F19176F8}"/>
                </a:ext>
              </a:extLst>
            </p:cNvPr>
            <p:cNvCxnSpPr/>
            <p:nvPr/>
          </p:nvCxnSpPr>
          <p:spPr>
            <a:xfrm flipV="1">
              <a:off x="11353800" y="6926580"/>
              <a:ext cx="0" cy="137160"/>
            </a:xfrm>
            <a:prstGeom prst="line">
              <a:avLst/>
            </a:prstGeom>
            <a:ln w="19050" cap="flat" cmpd="sng" algn="ctr">
              <a:solidFill>
                <a:srgbClr val="507867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" name="btfpColumnIndicator748990">
              <a:extLst>
                <a:ext uri="{FF2B5EF4-FFF2-40B4-BE49-F238E27FC236}">
                  <a16:creationId xmlns:a16="http://schemas.microsoft.com/office/drawing/2014/main" id="{BE61079C-2D6D-4D85-CC9A-37D582D42DAF}"/>
                </a:ext>
              </a:extLst>
            </p:cNvPr>
            <p:cNvCxnSpPr/>
            <p:nvPr/>
          </p:nvCxnSpPr>
          <p:spPr>
            <a:xfrm flipV="1">
              <a:off x="838200" y="6926580"/>
              <a:ext cx="0" cy="137160"/>
            </a:xfrm>
            <a:prstGeom prst="line">
              <a:avLst/>
            </a:prstGeom>
            <a:ln w="19050" cap="flat" cmpd="sng" algn="ctr">
              <a:solidFill>
                <a:srgbClr val="507867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btfpColumnIndicatorGroup1">
            <a:extLst>
              <a:ext uri="{FF2B5EF4-FFF2-40B4-BE49-F238E27FC236}">
                <a16:creationId xmlns:a16="http://schemas.microsoft.com/office/drawing/2014/main" id="{12C097AA-70FE-7971-A9D7-B93E78047B31}"/>
              </a:ext>
            </a:extLst>
          </p:cNvPr>
          <p:cNvGrpSpPr/>
          <p:nvPr/>
        </p:nvGrpSpPr>
        <p:grpSpPr>
          <a:xfrm>
            <a:off x="0" y="-205740"/>
            <a:ext cx="12192000" cy="137160"/>
            <a:chOff x="0" y="-205740"/>
            <a:chExt cx="12192000" cy="137160"/>
          </a:xfrm>
        </p:grpSpPr>
        <p:sp>
          <p:nvSpPr>
            <p:cNvPr id="10" name="btfpColumnGapBlocker782995">
              <a:extLst>
                <a:ext uri="{FF2B5EF4-FFF2-40B4-BE49-F238E27FC236}">
                  <a16:creationId xmlns:a16="http://schemas.microsoft.com/office/drawing/2014/main" id="{3B5D5324-616C-D2D2-669E-5A3FD98244D3}"/>
                </a:ext>
              </a:extLst>
            </p:cNvPr>
            <p:cNvSpPr/>
            <p:nvPr/>
          </p:nvSpPr>
          <p:spPr>
            <a:xfrm>
              <a:off x="11353800" y="-205740"/>
              <a:ext cx="838200" cy="137160"/>
            </a:xfrm>
            <a:prstGeom prst="rect">
              <a:avLst/>
            </a:prstGeom>
            <a:pattFill prst="ltUpDiag">
              <a:fgClr>
                <a:srgbClr val="BBCABA"/>
              </a:fgClr>
              <a:bgClr>
                <a:srgbClr val="FFFFFF"/>
              </a:bgClr>
            </a:pattFill>
            <a:ln w="1905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9050" cap="flat" cmpd="sng" algn="ctr">
                  <a:solidFill>
                    <a:schemeClr val="accent1">
                      <a:shade val="15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btfpColumnGapBlocker599982">
              <a:extLst>
                <a:ext uri="{FF2B5EF4-FFF2-40B4-BE49-F238E27FC236}">
                  <a16:creationId xmlns:a16="http://schemas.microsoft.com/office/drawing/2014/main" id="{E687177F-E45E-FD6C-BB79-3F6C8ADEDA8C}"/>
                </a:ext>
              </a:extLst>
            </p:cNvPr>
            <p:cNvSpPr/>
            <p:nvPr/>
          </p:nvSpPr>
          <p:spPr>
            <a:xfrm>
              <a:off x="0" y="-205740"/>
              <a:ext cx="838200" cy="137160"/>
            </a:xfrm>
            <a:prstGeom prst="rect">
              <a:avLst/>
            </a:prstGeom>
            <a:pattFill prst="ltUpDiag">
              <a:fgClr>
                <a:srgbClr val="BBCABA"/>
              </a:fgClr>
              <a:bgClr>
                <a:srgbClr val="FFFFFF"/>
              </a:bgClr>
            </a:pattFill>
            <a:ln w="1905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9050" cap="flat" cmpd="sng" algn="ctr">
                  <a:solidFill>
                    <a:schemeClr val="accent1">
                      <a:shade val="15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" name="btfpColumnIndicator571849">
              <a:extLst>
                <a:ext uri="{FF2B5EF4-FFF2-40B4-BE49-F238E27FC236}">
                  <a16:creationId xmlns:a16="http://schemas.microsoft.com/office/drawing/2014/main" id="{58FEF736-A786-3301-2E1F-9F5F7FECFA47}"/>
                </a:ext>
              </a:extLst>
            </p:cNvPr>
            <p:cNvCxnSpPr/>
            <p:nvPr/>
          </p:nvCxnSpPr>
          <p:spPr>
            <a:xfrm flipV="1">
              <a:off x="11353800" y="-205740"/>
              <a:ext cx="0" cy="137160"/>
            </a:xfrm>
            <a:prstGeom prst="line">
              <a:avLst/>
            </a:prstGeom>
            <a:ln w="19050" cap="flat" cmpd="sng" algn="ctr">
              <a:solidFill>
                <a:srgbClr val="507867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" name="btfpColumnIndicator895794">
              <a:extLst>
                <a:ext uri="{FF2B5EF4-FFF2-40B4-BE49-F238E27FC236}">
                  <a16:creationId xmlns:a16="http://schemas.microsoft.com/office/drawing/2014/main" id="{B1762D23-78E9-34E6-905B-63018143E82C}"/>
                </a:ext>
              </a:extLst>
            </p:cNvPr>
            <p:cNvCxnSpPr/>
            <p:nvPr/>
          </p:nvCxnSpPr>
          <p:spPr>
            <a:xfrm flipV="1">
              <a:off x="838200" y="-205740"/>
              <a:ext cx="0" cy="137160"/>
            </a:xfrm>
            <a:prstGeom prst="line">
              <a:avLst/>
            </a:prstGeom>
            <a:ln w="19050" cap="flat" cmpd="sng" algn="ctr">
              <a:solidFill>
                <a:srgbClr val="507867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8" name="Image 1" descr="signature_3277626147">
            <a:extLst>
              <a:ext uri="{FF2B5EF4-FFF2-40B4-BE49-F238E27FC236}">
                <a16:creationId xmlns:a16="http://schemas.microsoft.com/office/drawing/2014/main" id="{503D016A-54C5-9DDF-1BF5-A70FA5448E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r:link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008" y="2595037"/>
            <a:ext cx="1765005" cy="1765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DAF3FC5-45F5-CC93-0495-D022ECAD8328}"/>
              </a:ext>
            </a:extLst>
          </p:cNvPr>
          <p:cNvSpPr txBox="1"/>
          <p:nvPr/>
        </p:nvSpPr>
        <p:spPr>
          <a:xfrm>
            <a:off x="2799022" y="2600376"/>
            <a:ext cx="855477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H" sz="3600" dirty="0">
                <a:solidFill>
                  <a:srgbClr val="FFFFFF"/>
                </a:solidFill>
                <a:latin typeface="+mj-lt"/>
                <a:ea typeface="Noto Sans" panose="020B0502040504020204" pitchFamily="34" charset="0"/>
                <a:cs typeface="Noto Sans" panose="020B0502040504020204" pitchFamily="34" charset="0"/>
              </a:rPr>
              <a:t>Our role is to </a:t>
            </a:r>
            <a:r>
              <a:rPr lang="en-CH" sz="3600" b="1" dirty="0">
                <a:solidFill>
                  <a:srgbClr val="27ACA7"/>
                </a:solidFill>
                <a:latin typeface="+mj-lt"/>
                <a:ea typeface="Noto Sans" panose="020B0502040504020204" pitchFamily="34" charset="0"/>
                <a:cs typeface="Noto Sans" panose="020B0502040504020204" pitchFamily="34" charset="0"/>
              </a:rPr>
              <a:t>aggregate</a:t>
            </a:r>
            <a:r>
              <a:rPr lang="en-CH" sz="3600" dirty="0">
                <a:solidFill>
                  <a:srgbClr val="FFFFFF"/>
                </a:solidFill>
                <a:latin typeface="+mj-lt"/>
                <a:ea typeface="Noto Sans" panose="020B0502040504020204" pitchFamily="34" charset="0"/>
                <a:cs typeface="Noto Sans" panose="020B0502040504020204" pitchFamily="34" charset="0"/>
              </a:rPr>
              <a:t> and promote sharing of </a:t>
            </a:r>
            <a:r>
              <a:rPr lang="en-CH" sz="3600" b="1" dirty="0">
                <a:solidFill>
                  <a:srgbClr val="27ACA7"/>
                </a:solidFill>
                <a:latin typeface="+mj-lt"/>
                <a:ea typeface="Noto Sans" panose="020B0502040504020204" pitchFamily="34" charset="0"/>
                <a:cs typeface="Noto Sans" panose="020B0502040504020204" pitchFamily="34" charset="0"/>
              </a:rPr>
              <a:t>data a</a:t>
            </a:r>
            <a:r>
              <a:rPr lang="en-GB" sz="3600" b="1" dirty="0" err="1">
                <a:solidFill>
                  <a:srgbClr val="27ACA7"/>
                </a:solidFill>
                <a:latin typeface="+mj-lt"/>
                <a:ea typeface="Noto Sans" panose="020B0502040504020204" pitchFamily="34" charset="0"/>
                <a:cs typeface="Noto Sans" panose="020B0502040504020204" pitchFamily="34" charset="0"/>
              </a:rPr>
              <a:t>nd</a:t>
            </a:r>
            <a:r>
              <a:rPr lang="en-CH" sz="3600" b="1" dirty="0">
                <a:solidFill>
                  <a:srgbClr val="27ACA7"/>
                </a:solidFill>
                <a:latin typeface="+mj-lt"/>
                <a:ea typeface="Noto Sans" panose="020B0502040504020204" pitchFamily="34" charset="0"/>
                <a:cs typeface="Noto Sans" panose="020B0502040504020204" pitchFamily="34" charset="0"/>
              </a:rPr>
              <a:t> research </a:t>
            </a:r>
            <a:r>
              <a:rPr lang="en-CH" sz="3600" dirty="0">
                <a:solidFill>
                  <a:srgbClr val="FFFFFF"/>
                </a:solidFill>
                <a:latin typeface="+mj-lt"/>
                <a:ea typeface="Noto Sans" panose="020B0502040504020204" pitchFamily="34" charset="0"/>
                <a:cs typeface="Noto Sans" panose="020B0502040504020204" pitchFamily="34" charset="0"/>
              </a:rPr>
              <a:t>for </a:t>
            </a:r>
            <a:r>
              <a:rPr lang="en-CH" sz="3600" b="1" dirty="0">
                <a:solidFill>
                  <a:srgbClr val="27ACA7"/>
                </a:solidFill>
                <a:latin typeface="+mj-lt"/>
                <a:ea typeface="Noto Sans" panose="020B0502040504020204" pitchFamily="34" charset="0"/>
                <a:cs typeface="Noto Sans" panose="020B0502040504020204" pitchFamily="34" charset="0"/>
              </a:rPr>
              <a:t>policy makers </a:t>
            </a:r>
            <a:r>
              <a:rPr lang="en-CH" sz="3600" dirty="0">
                <a:solidFill>
                  <a:srgbClr val="FFFFFF"/>
                </a:solidFill>
                <a:latin typeface="+mj-lt"/>
                <a:ea typeface="Noto Sans" panose="020B0502040504020204" pitchFamily="34" charset="0"/>
                <a:cs typeface="Noto Sans" panose="020B0502040504020204" pitchFamily="34" charset="0"/>
              </a:rPr>
              <a:t>and </a:t>
            </a:r>
            <a:r>
              <a:rPr lang="en-CH" sz="3600" b="1" dirty="0">
                <a:solidFill>
                  <a:srgbClr val="00B3AB"/>
                </a:solidFill>
                <a:latin typeface="+mj-lt"/>
                <a:ea typeface="Noto Sans" panose="020B0502040504020204" pitchFamily="34" charset="0"/>
                <a:cs typeface="Noto Sans" panose="020B0502040504020204" pitchFamily="34" charset="0"/>
              </a:rPr>
              <a:t>practitioners</a:t>
            </a:r>
            <a:r>
              <a:rPr lang="en-CH" sz="3600" dirty="0">
                <a:solidFill>
                  <a:srgbClr val="FFFFFF"/>
                </a:solidFill>
                <a:latin typeface="+mj-lt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6AAF498-7D98-180D-F139-6D7D74756C89}"/>
              </a:ext>
            </a:extLst>
          </p:cNvPr>
          <p:cNvCxnSpPr>
            <a:cxnSpLocks/>
          </p:cNvCxnSpPr>
          <p:nvPr/>
        </p:nvCxnSpPr>
        <p:spPr>
          <a:xfrm rot="16200000">
            <a:off x="6224579" y="-5485916"/>
            <a:ext cx="0" cy="13364300"/>
          </a:xfrm>
          <a:prstGeom prst="line">
            <a:avLst/>
          </a:prstGeom>
          <a:ln w="38100" cap="flat" cmpd="sng" algn="ctr">
            <a:solidFill>
              <a:srgbClr val="27ACA7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6C28E9A-37F4-A9C8-7398-CB96B12A2AC2}"/>
              </a:ext>
            </a:extLst>
          </p:cNvPr>
          <p:cNvCxnSpPr>
            <a:cxnSpLocks/>
          </p:cNvCxnSpPr>
          <p:nvPr/>
        </p:nvCxnSpPr>
        <p:spPr>
          <a:xfrm rot="16200000">
            <a:off x="6070948" y="-437940"/>
            <a:ext cx="0" cy="12393567"/>
          </a:xfrm>
          <a:prstGeom prst="line">
            <a:avLst/>
          </a:prstGeom>
          <a:ln w="38100" cap="flat" cmpd="sng" algn="ctr">
            <a:solidFill>
              <a:srgbClr val="27ACA7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9655283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think-cell data - do not delete" hidden="1">
            <a:extLst>
              <a:ext uri="{FF2B5EF4-FFF2-40B4-BE49-F238E27FC236}">
                <a16:creationId xmlns:a16="http://schemas.microsoft.com/office/drawing/2014/main" id="{DC0354F7-5199-FFB8-727D-298ADF3584D6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606" imgH="608" progId="TCLayout.ActiveDocument.1">
                  <p:embed/>
                </p:oleObj>
              </mc:Choice>
              <mc:Fallback>
                <p:oleObj name="think-cell Slide" r:id="rId5" imgW="606" imgH="608" progId="TCLayout.ActiveDocument.1">
                  <p:embed/>
                  <p:pic>
                    <p:nvPicPr>
                      <p:cNvPr id="2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DC0354F7-5199-FFB8-727D-298ADF3584D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Rectangle 22">
            <a:extLst>
              <a:ext uri="{FF2B5EF4-FFF2-40B4-BE49-F238E27FC236}">
                <a16:creationId xmlns:a16="http://schemas.microsoft.com/office/drawing/2014/main" id="{669EFE07-4D3B-597C-E270-0E43C263B853}"/>
              </a:ext>
            </a:extLst>
          </p:cNvPr>
          <p:cNvSpPr/>
          <p:nvPr/>
        </p:nvSpPr>
        <p:spPr>
          <a:xfrm>
            <a:off x="6720654" y="4416624"/>
            <a:ext cx="4497601" cy="1473173"/>
          </a:xfrm>
          <a:prstGeom prst="rect">
            <a:avLst/>
          </a:prstGeom>
          <a:solidFill>
            <a:srgbClr val="FFFFFF"/>
          </a:solidFill>
          <a:ln w="19050" cap="flat" cmpd="sng" algn="ctr">
            <a:solidFill>
              <a:srgbClr val="27ACA7"/>
            </a:solidFill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00000"/>
              </a:solidFill>
            </a:endParaRPr>
          </a:p>
        </p:txBody>
      </p:sp>
      <p:grpSp>
        <p:nvGrpSpPr>
          <p:cNvPr id="17" name="btfpColumnIndicatorGroup2">
            <a:extLst>
              <a:ext uri="{FF2B5EF4-FFF2-40B4-BE49-F238E27FC236}">
                <a16:creationId xmlns:a16="http://schemas.microsoft.com/office/drawing/2014/main" id="{20CE39B1-8BC7-71C3-C3A3-99D0ECFDD5B6}"/>
              </a:ext>
            </a:extLst>
          </p:cNvPr>
          <p:cNvGrpSpPr/>
          <p:nvPr/>
        </p:nvGrpSpPr>
        <p:grpSpPr>
          <a:xfrm>
            <a:off x="0" y="6926580"/>
            <a:ext cx="12192000" cy="137160"/>
            <a:chOff x="0" y="6926580"/>
            <a:chExt cx="12192000" cy="137160"/>
          </a:xfrm>
        </p:grpSpPr>
        <p:sp>
          <p:nvSpPr>
            <p:cNvPr id="15" name="btfpColumnGapBlocker963148">
              <a:extLst>
                <a:ext uri="{FF2B5EF4-FFF2-40B4-BE49-F238E27FC236}">
                  <a16:creationId xmlns:a16="http://schemas.microsoft.com/office/drawing/2014/main" id="{CA33B5F2-EF0C-F4F8-E237-F417E757CDB5}"/>
                </a:ext>
              </a:extLst>
            </p:cNvPr>
            <p:cNvSpPr/>
            <p:nvPr/>
          </p:nvSpPr>
          <p:spPr>
            <a:xfrm>
              <a:off x="11353800" y="6926580"/>
              <a:ext cx="838200" cy="137160"/>
            </a:xfrm>
            <a:prstGeom prst="rect">
              <a:avLst/>
            </a:prstGeom>
            <a:pattFill prst="ltUpDiag">
              <a:fgClr>
                <a:srgbClr val="BBCABA"/>
              </a:fgClr>
              <a:bgClr>
                <a:srgbClr val="FFFFFF"/>
              </a:bgClr>
            </a:pattFill>
            <a:ln w="1905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9050" cap="flat" cmpd="sng" algn="ctr">
                  <a:solidFill>
                    <a:schemeClr val="accent1">
                      <a:shade val="15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btfpColumnGapBlocker789888">
              <a:extLst>
                <a:ext uri="{FF2B5EF4-FFF2-40B4-BE49-F238E27FC236}">
                  <a16:creationId xmlns:a16="http://schemas.microsoft.com/office/drawing/2014/main" id="{B4367E1C-D657-41D8-89D9-B0081B0477A9}"/>
                </a:ext>
              </a:extLst>
            </p:cNvPr>
            <p:cNvSpPr/>
            <p:nvPr/>
          </p:nvSpPr>
          <p:spPr>
            <a:xfrm>
              <a:off x="0" y="6926580"/>
              <a:ext cx="838200" cy="137160"/>
            </a:xfrm>
            <a:prstGeom prst="rect">
              <a:avLst/>
            </a:prstGeom>
            <a:pattFill prst="ltUpDiag">
              <a:fgClr>
                <a:srgbClr val="BBCABA"/>
              </a:fgClr>
              <a:bgClr>
                <a:srgbClr val="FFFFFF"/>
              </a:bgClr>
            </a:pattFill>
            <a:ln w="1905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9050" cap="flat" cmpd="sng" algn="ctr">
                  <a:solidFill>
                    <a:schemeClr val="accent1">
                      <a:shade val="15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" name="btfpColumnIndicator668508">
              <a:extLst>
                <a:ext uri="{FF2B5EF4-FFF2-40B4-BE49-F238E27FC236}">
                  <a16:creationId xmlns:a16="http://schemas.microsoft.com/office/drawing/2014/main" id="{DC5ED5A0-4F1A-EB16-A18D-20183C69515D}"/>
                </a:ext>
              </a:extLst>
            </p:cNvPr>
            <p:cNvCxnSpPr/>
            <p:nvPr/>
          </p:nvCxnSpPr>
          <p:spPr>
            <a:xfrm flipV="1">
              <a:off x="11353800" y="6926580"/>
              <a:ext cx="0" cy="137160"/>
            </a:xfrm>
            <a:prstGeom prst="line">
              <a:avLst/>
            </a:prstGeom>
            <a:ln w="19050" cap="flat" cmpd="sng" algn="ctr">
              <a:solidFill>
                <a:srgbClr val="507867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btfpColumnIndicator548866">
              <a:extLst>
                <a:ext uri="{FF2B5EF4-FFF2-40B4-BE49-F238E27FC236}">
                  <a16:creationId xmlns:a16="http://schemas.microsoft.com/office/drawing/2014/main" id="{7B9BA6F7-EBD2-3711-068B-0497D881AE14}"/>
                </a:ext>
              </a:extLst>
            </p:cNvPr>
            <p:cNvCxnSpPr/>
            <p:nvPr/>
          </p:nvCxnSpPr>
          <p:spPr>
            <a:xfrm flipV="1">
              <a:off x="838200" y="6926580"/>
              <a:ext cx="0" cy="137160"/>
            </a:xfrm>
            <a:prstGeom prst="line">
              <a:avLst/>
            </a:prstGeom>
            <a:ln w="19050" cap="flat" cmpd="sng" algn="ctr">
              <a:solidFill>
                <a:srgbClr val="507867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btfpColumnIndicatorGroup1">
            <a:extLst>
              <a:ext uri="{FF2B5EF4-FFF2-40B4-BE49-F238E27FC236}">
                <a16:creationId xmlns:a16="http://schemas.microsoft.com/office/drawing/2014/main" id="{410F773D-A220-351B-9D75-434987B8D98E}"/>
              </a:ext>
            </a:extLst>
          </p:cNvPr>
          <p:cNvGrpSpPr/>
          <p:nvPr/>
        </p:nvGrpSpPr>
        <p:grpSpPr>
          <a:xfrm>
            <a:off x="0" y="-205740"/>
            <a:ext cx="12192000" cy="137160"/>
            <a:chOff x="0" y="-205740"/>
            <a:chExt cx="12192000" cy="137160"/>
          </a:xfrm>
        </p:grpSpPr>
        <p:sp>
          <p:nvSpPr>
            <p:cNvPr id="14" name="btfpColumnGapBlocker376872">
              <a:extLst>
                <a:ext uri="{FF2B5EF4-FFF2-40B4-BE49-F238E27FC236}">
                  <a16:creationId xmlns:a16="http://schemas.microsoft.com/office/drawing/2014/main" id="{6003CCBB-1F69-AD26-76BA-55F25AA6E178}"/>
                </a:ext>
              </a:extLst>
            </p:cNvPr>
            <p:cNvSpPr/>
            <p:nvPr/>
          </p:nvSpPr>
          <p:spPr>
            <a:xfrm>
              <a:off x="11353800" y="-205740"/>
              <a:ext cx="838200" cy="137160"/>
            </a:xfrm>
            <a:prstGeom prst="rect">
              <a:avLst/>
            </a:prstGeom>
            <a:pattFill prst="ltUpDiag">
              <a:fgClr>
                <a:srgbClr val="BBCABA"/>
              </a:fgClr>
              <a:bgClr>
                <a:srgbClr val="FFFFFF"/>
              </a:bgClr>
            </a:pattFill>
            <a:ln w="1905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9050" cap="flat" cmpd="sng" algn="ctr">
                  <a:solidFill>
                    <a:schemeClr val="accent1">
                      <a:shade val="15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btfpColumnGapBlocker378374">
              <a:extLst>
                <a:ext uri="{FF2B5EF4-FFF2-40B4-BE49-F238E27FC236}">
                  <a16:creationId xmlns:a16="http://schemas.microsoft.com/office/drawing/2014/main" id="{3911841F-E843-4229-76FD-B996E691DA00}"/>
                </a:ext>
              </a:extLst>
            </p:cNvPr>
            <p:cNvSpPr/>
            <p:nvPr/>
          </p:nvSpPr>
          <p:spPr>
            <a:xfrm>
              <a:off x="0" y="-205740"/>
              <a:ext cx="838200" cy="137160"/>
            </a:xfrm>
            <a:prstGeom prst="rect">
              <a:avLst/>
            </a:prstGeom>
            <a:pattFill prst="ltUpDiag">
              <a:fgClr>
                <a:srgbClr val="BBCABA"/>
              </a:fgClr>
              <a:bgClr>
                <a:srgbClr val="FFFFFF"/>
              </a:bgClr>
            </a:pattFill>
            <a:ln w="1905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9050" cap="flat" cmpd="sng" algn="ctr">
                  <a:solidFill>
                    <a:schemeClr val="accent1">
                      <a:shade val="15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" name="btfpColumnIndicator727209">
              <a:extLst>
                <a:ext uri="{FF2B5EF4-FFF2-40B4-BE49-F238E27FC236}">
                  <a16:creationId xmlns:a16="http://schemas.microsoft.com/office/drawing/2014/main" id="{710EA7AD-FB59-CC55-56A3-E08214FCE130}"/>
                </a:ext>
              </a:extLst>
            </p:cNvPr>
            <p:cNvCxnSpPr/>
            <p:nvPr/>
          </p:nvCxnSpPr>
          <p:spPr>
            <a:xfrm flipV="1">
              <a:off x="11353800" y="-205740"/>
              <a:ext cx="0" cy="137160"/>
            </a:xfrm>
            <a:prstGeom prst="line">
              <a:avLst/>
            </a:prstGeom>
            <a:ln w="19050" cap="flat" cmpd="sng" algn="ctr">
              <a:solidFill>
                <a:srgbClr val="507867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" name="btfpColumnIndicator253199">
              <a:extLst>
                <a:ext uri="{FF2B5EF4-FFF2-40B4-BE49-F238E27FC236}">
                  <a16:creationId xmlns:a16="http://schemas.microsoft.com/office/drawing/2014/main" id="{5734D46B-B038-6050-064E-A6B0E3966ECE}"/>
                </a:ext>
              </a:extLst>
            </p:cNvPr>
            <p:cNvCxnSpPr/>
            <p:nvPr/>
          </p:nvCxnSpPr>
          <p:spPr>
            <a:xfrm flipV="1">
              <a:off x="838200" y="-205740"/>
              <a:ext cx="0" cy="137160"/>
            </a:xfrm>
            <a:prstGeom prst="line">
              <a:avLst/>
            </a:prstGeom>
            <a:ln w="19050" cap="flat" cmpd="sng" algn="ctr">
              <a:solidFill>
                <a:srgbClr val="507867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extBox 8"/>
          <p:cNvSpPr txBox="1"/>
          <p:nvPr/>
        </p:nvSpPr>
        <p:spPr>
          <a:xfrm>
            <a:off x="13329603" y="9422401"/>
            <a:ext cx="451489" cy="350844"/>
          </a:xfrm>
          <a:prstGeom prst="rect">
            <a:avLst/>
          </a:prstGeom>
          <a:noFill/>
          <a:ln>
            <a:noFill/>
          </a:ln>
        </p:spPr>
        <p:txBody>
          <a:bodyPr vert="horz" wrap="none" lIns="119993" tIns="59997" rIns="119993" bIns="59997" anchorCtr="0" compatLnSpc="0"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hangingPunct="0">
              <a:buNone/>
            </a:pPr>
            <a:r>
              <a:rPr lang="fr-CH" sz="1467">
                <a:solidFill>
                  <a:srgbClr val="FFFFFF"/>
                </a:solidFill>
                <a:latin typeface="+mj-lt"/>
                <a:ea typeface="Arial Unicode MS" pitchFamily="2"/>
                <a:cs typeface="LucidaSans" pitchFamily="2"/>
              </a:rPr>
              <a:t>(</a:t>
            </a:r>
            <a:fld id="{AF2B39BF-0E3B-442E-A6F8-BAFFC955A169}" type="slidenum">
              <a:rPr lang="fr-CH" sz="1467">
                <a:solidFill>
                  <a:srgbClr val="FFFFFF"/>
                </a:solidFill>
                <a:latin typeface="+mj-lt"/>
                <a:ea typeface="Arial Unicode MS" pitchFamily="2"/>
                <a:cs typeface="LucidaSans" pitchFamily="2"/>
              </a:rPr>
              <a:pPr hangingPunct="0">
                <a:buNone/>
              </a:pPr>
              <a:t>4</a:t>
            </a:fld>
            <a:r>
              <a:rPr lang="fr-CH" sz="1467">
                <a:solidFill>
                  <a:srgbClr val="FFFFFF"/>
                </a:solidFill>
                <a:latin typeface="+mj-lt"/>
                <a:ea typeface="Arial Unicode MS" pitchFamily="2"/>
                <a:cs typeface="LucidaSans" pitchFamily="2"/>
              </a:rPr>
              <a:t>)</a:t>
            </a:r>
          </a:p>
        </p:txBody>
      </p:sp>
      <p:sp>
        <p:nvSpPr>
          <p:cNvPr id="10" name="TextBox 27">
            <a:extLst>
              <a:ext uri="{FF2B5EF4-FFF2-40B4-BE49-F238E27FC236}">
                <a16:creationId xmlns:a16="http://schemas.microsoft.com/office/drawing/2014/main" id="{EED96C3B-9BF3-A044-B875-AB02A60FCA95}"/>
              </a:ext>
            </a:extLst>
          </p:cNvPr>
          <p:cNvSpPr txBox="1"/>
          <p:nvPr/>
        </p:nvSpPr>
        <p:spPr>
          <a:xfrm>
            <a:off x="137357" y="6534582"/>
            <a:ext cx="774067" cy="350844"/>
          </a:xfrm>
          <a:prstGeom prst="rect">
            <a:avLst/>
          </a:prstGeom>
          <a:noFill/>
          <a:ln>
            <a:noFill/>
          </a:ln>
        </p:spPr>
        <p:txBody>
          <a:bodyPr wrap="square" lIns="119993" tIns="59997" rIns="119993" bIns="59997" compatLnSpc="0"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algn="r" defTabSz="1219107" hangingPunct="0">
              <a:buNone/>
              <a:defRPr/>
            </a:pPr>
            <a:fld id="{5D334A5A-1263-46A2-843F-64A50EC1D76E}" type="slidenum">
              <a:rPr lang="fr-CH" sz="1467" b="1">
                <a:solidFill>
                  <a:srgbClr val="FFFFFF"/>
                </a:solidFill>
                <a:latin typeface="+mj-lt"/>
                <a:ea typeface="Arial Unicode MS" pitchFamily="2"/>
                <a:cs typeface="LucidaSans" pitchFamily="2"/>
              </a:rPr>
              <a:pPr algn="r" defTabSz="1219107" hangingPunct="0">
                <a:buNone/>
                <a:defRPr/>
              </a:pPr>
              <a:t>4</a:t>
            </a:fld>
            <a:endParaRPr lang="fr-CH" sz="1467" b="1">
              <a:solidFill>
                <a:srgbClr val="FFFFFF"/>
              </a:solidFill>
              <a:latin typeface="+mj-lt"/>
              <a:ea typeface="Arial Unicode MS" pitchFamily="2"/>
              <a:cs typeface="LucidaSans" pitchFamily="2"/>
            </a:endParaRPr>
          </a:p>
        </p:txBody>
      </p:sp>
      <p:sp>
        <p:nvSpPr>
          <p:cNvPr id="3" name="TextBox 27">
            <a:extLst>
              <a:ext uri="{FF2B5EF4-FFF2-40B4-BE49-F238E27FC236}">
                <a16:creationId xmlns:a16="http://schemas.microsoft.com/office/drawing/2014/main" id="{0A1B8392-C843-7932-644F-2CEE2EE5843D}"/>
              </a:ext>
            </a:extLst>
          </p:cNvPr>
          <p:cNvSpPr txBox="1"/>
          <p:nvPr/>
        </p:nvSpPr>
        <p:spPr>
          <a:xfrm>
            <a:off x="137357" y="6534582"/>
            <a:ext cx="774067" cy="350844"/>
          </a:xfrm>
          <a:prstGeom prst="rect">
            <a:avLst/>
          </a:prstGeom>
          <a:noFill/>
          <a:ln>
            <a:noFill/>
          </a:ln>
        </p:spPr>
        <p:txBody>
          <a:bodyPr wrap="square" lIns="119993" tIns="59997" rIns="119993" bIns="59997" compatLnSpc="0"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algn="r" defTabSz="1219107" hangingPunct="0">
              <a:buNone/>
              <a:defRPr/>
            </a:pPr>
            <a:fld id="{5D334A5A-1263-46A2-843F-64A50EC1D76E}" type="slidenum">
              <a:rPr lang="fr-CH" sz="1467" b="1">
                <a:solidFill>
                  <a:srgbClr val="FFFFFF"/>
                </a:solidFill>
                <a:latin typeface="+mj-lt"/>
                <a:ea typeface="Arial Unicode MS" pitchFamily="2"/>
                <a:cs typeface="LucidaSans" pitchFamily="2"/>
              </a:rPr>
              <a:pPr algn="r" defTabSz="1219107" hangingPunct="0">
                <a:buNone/>
                <a:defRPr/>
              </a:pPr>
              <a:t>4</a:t>
            </a:fld>
            <a:endParaRPr lang="fr-CH" sz="1467" b="1">
              <a:solidFill>
                <a:srgbClr val="FFFFFF"/>
              </a:solidFill>
              <a:latin typeface="+mj-lt"/>
              <a:ea typeface="Arial Unicode MS" pitchFamily="2"/>
              <a:cs typeface="LucidaSans" pitchFamily="2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A4CEE9E-E81F-BF6D-C64D-420EA0FBCDDE}"/>
              </a:ext>
            </a:extLst>
          </p:cNvPr>
          <p:cNvSpPr txBox="1"/>
          <p:nvPr/>
        </p:nvSpPr>
        <p:spPr>
          <a:xfrm>
            <a:off x="6070740" y="1669399"/>
            <a:ext cx="571797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H" sz="2800">
                <a:latin typeface="+mj-lt"/>
                <a:ea typeface="Noto Sans" panose="020B0502040504020204" pitchFamily="34" charset="0"/>
                <a:cs typeface="Noto Sans" panose="020B0502040504020204" pitchFamily="34" charset="0"/>
              </a:rPr>
              <a:t>Girls and women in </a:t>
            </a:r>
            <a:r>
              <a:rPr lang="en-CH" sz="2800" b="1">
                <a:solidFill>
                  <a:srgbClr val="27ACA7"/>
                </a:solidFill>
                <a:latin typeface="+mj-lt"/>
                <a:ea typeface="Noto Sans" panose="020B0502040504020204" pitchFamily="34" charset="0"/>
                <a:cs typeface="Noto Sans" panose="020B0502040504020204" pitchFamily="34" charset="0"/>
              </a:rPr>
              <a:t>all their diversity all over the world </a:t>
            </a:r>
            <a:r>
              <a:rPr lang="en-CH" sz="2800">
                <a:latin typeface="+mj-lt"/>
                <a:ea typeface="Noto Sans" panose="020B0502040504020204" pitchFamily="34" charset="0"/>
                <a:cs typeface="Noto Sans" panose="020B0502040504020204" pitchFamily="34" charset="0"/>
              </a:rPr>
              <a:t>have access to physical education, physical activity and sport in a </a:t>
            </a:r>
            <a:r>
              <a:rPr lang="en-CH" sz="2800" b="1">
                <a:solidFill>
                  <a:srgbClr val="27ACA7"/>
                </a:solidFill>
                <a:latin typeface="+mj-lt"/>
                <a:ea typeface="Noto Sans" panose="020B0502040504020204" pitchFamily="34" charset="0"/>
                <a:cs typeface="Noto Sans" panose="020B0502040504020204" pitchFamily="34" charset="0"/>
              </a:rPr>
              <a:t>safe and inclusive environment</a:t>
            </a:r>
          </a:p>
        </p:txBody>
      </p:sp>
      <p:pic>
        <p:nvPicPr>
          <p:cNvPr id="8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C4A97A29-9661-7EBE-1C58-A0C0B4B01C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792"/>
          <a:stretch/>
        </p:blipFill>
        <p:spPr bwMode="auto">
          <a:xfrm>
            <a:off x="6820210" y="4511255"/>
            <a:ext cx="4298489" cy="1283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5" name="Rectangle 74">
            <a:extLst>
              <a:ext uri="{FF2B5EF4-FFF2-40B4-BE49-F238E27FC236}">
                <a16:creationId xmlns:a16="http://schemas.microsoft.com/office/drawing/2014/main" id="{1BFBC4EB-2B68-66AA-EB07-8FA31E423902}"/>
              </a:ext>
            </a:extLst>
          </p:cNvPr>
          <p:cNvSpPr/>
          <p:nvPr/>
        </p:nvSpPr>
        <p:spPr>
          <a:xfrm flipV="1">
            <a:off x="0" y="-16390"/>
            <a:ext cx="12192000" cy="1078835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latin typeface="+mj-lt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0C0021B6-651A-1EA4-02E0-D4996BDF4161}"/>
              </a:ext>
            </a:extLst>
          </p:cNvPr>
          <p:cNvSpPr txBox="1"/>
          <p:nvPr/>
        </p:nvSpPr>
        <p:spPr>
          <a:xfrm>
            <a:off x="838200" y="261417"/>
            <a:ext cx="11353800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/>
              </a:rPr>
              <a:t>Inclusive gender equality </a:t>
            </a:r>
            <a:endParaRPr lang="en-US" sz="2800" dirty="0">
              <a:solidFill>
                <a:schemeClr val="bg1">
                  <a:lumMod val="95000"/>
                </a:schemeClr>
              </a:solidFill>
              <a:latin typeface="+mj-lt"/>
            </a:endParaRPr>
          </a:p>
        </p:txBody>
      </p:sp>
      <p:pic>
        <p:nvPicPr>
          <p:cNvPr id="79" name="Graphic 78">
            <a:extLst>
              <a:ext uri="{FF2B5EF4-FFF2-40B4-BE49-F238E27FC236}">
                <a16:creationId xmlns:a16="http://schemas.microsoft.com/office/drawing/2014/main" id="{2EF213D5-AA45-5258-AC23-BBC606494D3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81993" y="-17106"/>
            <a:ext cx="1035315" cy="1061367"/>
          </a:xfrm>
          <a:prstGeom prst="rect">
            <a:avLst/>
          </a:prstGeom>
        </p:spPr>
      </p:pic>
      <p:pic>
        <p:nvPicPr>
          <p:cNvPr id="2050" name="Picture 2" descr="A colorful circular shape with white text&#10;&#10;AI-generated content may be incorrect.">
            <a:extLst>
              <a:ext uri="{FF2B5EF4-FFF2-40B4-BE49-F238E27FC236}">
                <a16:creationId xmlns:a16="http://schemas.microsoft.com/office/drawing/2014/main" id="{2245828A-A807-0160-88A4-671F0676E4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297" y="1401185"/>
            <a:ext cx="4713168" cy="4713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803964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B84116-45BF-5CB6-CB6A-93507EB5A1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" name="think-cell data - do not delete" hidden="1">
            <a:extLst>
              <a:ext uri="{FF2B5EF4-FFF2-40B4-BE49-F238E27FC236}">
                <a16:creationId xmlns:a16="http://schemas.microsoft.com/office/drawing/2014/main" id="{AB2E74B9-52F0-5C20-1754-285E05A7FF2A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606" imgH="608" progId="TCLayout.ActiveDocument.1">
                  <p:embed/>
                </p:oleObj>
              </mc:Choice>
              <mc:Fallback>
                <p:oleObj name="think-cell Slide" r:id="rId4" imgW="606" imgH="608" progId="TCLayout.ActiveDocument.1">
                  <p:embed/>
                  <p:pic>
                    <p:nvPicPr>
                      <p:cNvPr id="29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B2E74B9-52F0-5C20-1754-285E05A7FF2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8" name="btfpColumnIndicatorGroup2">
            <a:extLst>
              <a:ext uri="{FF2B5EF4-FFF2-40B4-BE49-F238E27FC236}">
                <a16:creationId xmlns:a16="http://schemas.microsoft.com/office/drawing/2014/main" id="{1071E2B0-E094-8D5F-0B01-1534B72AB7A7}"/>
              </a:ext>
            </a:extLst>
          </p:cNvPr>
          <p:cNvGrpSpPr/>
          <p:nvPr/>
        </p:nvGrpSpPr>
        <p:grpSpPr>
          <a:xfrm>
            <a:off x="0" y="6926580"/>
            <a:ext cx="12192000" cy="137160"/>
            <a:chOff x="0" y="6926580"/>
            <a:chExt cx="12192000" cy="137160"/>
          </a:xfrm>
        </p:grpSpPr>
        <p:sp>
          <p:nvSpPr>
            <p:cNvPr id="16" name="btfpColumnGapBlocker855341">
              <a:extLst>
                <a:ext uri="{FF2B5EF4-FFF2-40B4-BE49-F238E27FC236}">
                  <a16:creationId xmlns:a16="http://schemas.microsoft.com/office/drawing/2014/main" id="{6FB0688E-3BF6-E146-0D1E-EE04C1BFF73F}"/>
                </a:ext>
              </a:extLst>
            </p:cNvPr>
            <p:cNvSpPr/>
            <p:nvPr/>
          </p:nvSpPr>
          <p:spPr>
            <a:xfrm>
              <a:off x="11353800" y="6926580"/>
              <a:ext cx="838200" cy="137160"/>
            </a:xfrm>
            <a:prstGeom prst="rect">
              <a:avLst/>
            </a:prstGeom>
            <a:pattFill prst="ltUpDiag">
              <a:fgClr>
                <a:srgbClr val="BBCABA"/>
              </a:fgClr>
              <a:bgClr>
                <a:srgbClr val="FFFFFF"/>
              </a:bgClr>
            </a:pattFill>
            <a:ln w="1905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9050" cap="flat" cmpd="sng" algn="ctr">
                  <a:solidFill>
                    <a:schemeClr val="accent1">
                      <a:shade val="15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btfpColumnGapBlocker489100">
              <a:extLst>
                <a:ext uri="{FF2B5EF4-FFF2-40B4-BE49-F238E27FC236}">
                  <a16:creationId xmlns:a16="http://schemas.microsoft.com/office/drawing/2014/main" id="{620612D0-D272-1E71-DBCE-5E8C7F493EC8}"/>
                </a:ext>
              </a:extLst>
            </p:cNvPr>
            <p:cNvSpPr/>
            <p:nvPr/>
          </p:nvSpPr>
          <p:spPr>
            <a:xfrm>
              <a:off x="0" y="6926580"/>
              <a:ext cx="838200" cy="137160"/>
            </a:xfrm>
            <a:prstGeom prst="rect">
              <a:avLst/>
            </a:prstGeom>
            <a:pattFill prst="ltUpDiag">
              <a:fgClr>
                <a:srgbClr val="BBCABA"/>
              </a:fgClr>
              <a:bgClr>
                <a:srgbClr val="FFFFFF"/>
              </a:bgClr>
            </a:pattFill>
            <a:ln w="1905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9050" cap="flat" cmpd="sng" algn="ctr">
                  <a:solidFill>
                    <a:schemeClr val="accent1">
                      <a:shade val="15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1" name="btfpColumnIndicator327820">
              <a:extLst>
                <a:ext uri="{FF2B5EF4-FFF2-40B4-BE49-F238E27FC236}">
                  <a16:creationId xmlns:a16="http://schemas.microsoft.com/office/drawing/2014/main" id="{2EACD992-B102-6937-02C7-3F9F474ABA3E}"/>
                </a:ext>
              </a:extLst>
            </p:cNvPr>
            <p:cNvCxnSpPr/>
            <p:nvPr/>
          </p:nvCxnSpPr>
          <p:spPr>
            <a:xfrm flipV="1">
              <a:off x="11353800" y="6926580"/>
              <a:ext cx="0" cy="137160"/>
            </a:xfrm>
            <a:prstGeom prst="line">
              <a:avLst/>
            </a:prstGeom>
            <a:ln w="19050" cap="flat" cmpd="sng" algn="ctr">
              <a:solidFill>
                <a:srgbClr val="507867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btfpColumnIndicator400159">
              <a:extLst>
                <a:ext uri="{FF2B5EF4-FFF2-40B4-BE49-F238E27FC236}">
                  <a16:creationId xmlns:a16="http://schemas.microsoft.com/office/drawing/2014/main" id="{44E5BEEB-2BE2-7AF8-FB7F-6360D346741B}"/>
                </a:ext>
              </a:extLst>
            </p:cNvPr>
            <p:cNvCxnSpPr/>
            <p:nvPr/>
          </p:nvCxnSpPr>
          <p:spPr>
            <a:xfrm flipV="1">
              <a:off x="838200" y="6926580"/>
              <a:ext cx="0" cy="137160"/>
            </a:xfrm>
            <a:prstGeom prst="line">
              <a:avLst/>
            </a:prstGeom>
            <a:ln w="19050" cap="flat" cmpd="sng" algn="ctr">
              <a:solidFill>
                <a:srgbClr val="507867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btfpColumnIndicatorGroup1">
            <a:extLst>
              <a:ext uri="{FF2B5EF4-FFF2-40B4-BE49-F238E27FC236}">
                <a16:creationId xmlns:a16="http://schemas.microsoft.com/office/drawing/2014/main" id="{B749B627-52DE-85F1-A148-E8DDF365D313}"/>
              </a:ext>
            </a:extLst>
          </p:cNvPr>
          <p:cNvGrpSpPr/>
          <p:nvPr/>
        </p:nvGrpSpPr>
        <p:grpSpPr>
          <a:xfrm>
            <a:off x="0" y="-205740"/>
            <a:ext cx="12192000" cy="137160"/>
            <a:chOff x="0" y="-205740"/>
            <a:chExt cx="12192000" cy="137160"/>
          </a:xfrm>
        </p:grpSpPr>
        <p:sp>
          <p:nvSpPr>
            <p:cNvPr id="15" name="btfpColumnGapBlocker347750">
              <a:extLst>
                <a:ext uri="{FF2B5EF4-FFF2-40B4-BE49-F238E27FC236}">
                  <a16:creationId xmlns:a16="http://schemas.microsoft.com/office/drawing/2014/main" id="{CD56E9F9-CA53-7AC1-24F6-104FE7988B9A}"/>
                </a:ext>
              </a:extLst>
            </p:cNvPr>
            <p:cNvSpPr/>
            <p:nvPr/>
          </p:nvSpPr>
          <p:spPr>
            <a:xfrm>
              <a:off x="11353800" y="-205740"/>
              <a:ext cx="838200" cy="137160"/>
            </a:xfrm>
            <a:prstGeom prst="rect">
              <a:avLst/>
            </a:prstGeom>
            <a:pattFill prst="ltUpDiag">
              <a:fgClr>
                <a:srgbClr val="BBCABA"/>
              </a:fgClr>
              <a:bgClr>
                <a:srgbClr val="FFFFFF"/>
              </a:bgClr>
            </a:pattFill>
            <a:ln w="1905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9050" cap="flat" cmpd="sng" algn="ctr">
                  <a:solidFill>
                    <a:schemeClr val="accent1">
                      <a:shade val="15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btfpColumnGapBlocker249359">
              <a:extLst>
                <a:ext uri="{FF2B5EF4-FFF2-40B4-BE49-F238E27FC236}">
                  <a16:creationId xmlns:a16="http://schemas.microsoft.com/office/drawing/2014/main" id="{021BF677-552D-7A11-AF63-ABEFBD751848}"/>
                </a:ext>
              </a:extLst>
            </p:cNvPr>
            <p:cNvSpPr/>
            <p:nvPr/>
          </p:nvSpPr>
          <p:spPr>
            <a:xfrm>
              <a:off x="0" y="-205740"/>
              <a:ext cx="838200" cy="137160"/>
            </a:xfrm>
            <a:prstGeom prst="rect">
              <a:avLst/>
            </a:prstGeom>
            <a:pattFill prst="ltUpDiag">
              <a:fgClr>
                <a:srgbClr val="BBCABA"/>
              </a:fgClr>
              <a:bgClr>
                <a:srgbClr val="FFFFFF"/>
              </a:bgClr>
            </a:pattFill>
            <a:ln w="1905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9050" cap="flat" cmpd="sng" algn="ctr">
                  <a:solidFill>
                    <a:schemeClr val="accent1">
                      <a:shade val="15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0" name="btfpColumnIndicator642328">
              <a:extLst>
                <a:ext uri="{FF2B5EF4-FFF2-40B4-BE49-F238E27FC236}">
                  <a16:creationId xmlns:a16="http://schemas.microsoft.com/office/drawing/2014/main" id="{8AEC887E-FB63-3C05-ACF6-7D5F7BEAFE63}"/>
                </a:ext>
              </a:extLst>
            </p:cNvPr>
            <p:cNvCxnSpPr/>
            <p:nvPr/>
          </p:nvCxnSpPr>
          <p:spPr>
            <a:xfrm flipV="1">
              <a:off x="11353800" y="-205740"/>
              <a:ext cx="0" cy="137160"/>
            </a:xfrm>
            <a:prstGeom prst="line">
              <a:avLst/>
            </a:prstGeom>
            <a:ln w="19050" cap="flat" cmpd="sng" algn="ctr">
              <a:solidFill>
                <a:srgbClr val="507867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btfpColumnIndicator817042">
              <a:extLst>
                <a:ext uri="{FF2B5EF4-FFF2-40B4-BE49-F238E27FC236}">
                  <a16:creationId xmlns:a16="http://schemas.microsoft.com/office/drawing/2014/main" id="{A1931E23-BA96-4C12-1199-15C72D822CB6}"/>
                </a:ext>
              </a:extLst>
            </p:cNvPr>
            <p:cNvCxnSpPr/>
            <p:nvPr/>
          </p:nvCxnSpPr>
          <p:spPr>
            <a:xfrm flipV="1">
              <a:off x="838200" y="-205740"/>
              <a:ext cx="0" cy="137160"/>
            </a:xfrm>
            <a:prstGeom prst="line">
              <a:avLst/>
            </a:prstGeom>
            <a:ln w="19050" cap="flat" cmpd="sng" algn="ctr">
              <a:solidFill>
                <a:srgbClr val="507867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F152CC05-58F8-B327-CAEA-DF5A1F22A2A5}"/>
              </a:ext>
            </a:extLst>
          </p:cNvPr>
          <p:cNvSpPr/>
          <p:nvPr/>
        </p:nvSpPr>
        <p:spPr>
          <a:xfrm flipV="1">
            <a:off x="0" y="-16390"/>
            <a:ext cx="12192000" cy="1078835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ZA">
              <a:latin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D3E577D-2117-6F59-B5EA-B171EF5D2CEE}"/>
              </a:ext>
            </a:extLst>
          </p:cNvPr>
          <p:cNvSpPr txBox="1"/>
          <p:nvPr/>
        </p:nvSpPr>
        <p:spPr>
          <a:xfrm>
            <a:off x="838200" y="261417"/>
            <a:ext cx="11353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anose="020B0604020202020204" pitchFamily="34" charset="0"/>
              </a:rPr>
              <a:t>Key Stakeholders</a:t>
            </a:r>
            <a:endParaRPr lang="en-ZA" sz="3600" b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anose="020B0604020202020204" pitchFamily="34" charset="0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65EDCD7B-F53E-1ABE-8BEE-8E4A4700D8E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781993" y="-17106"/>
            <a:ext cx="1035315" cy="1061367"/>
          </a:xfrm>
          <a:prstGeom prst="rect">
            <a:avLst/>
          </a:prstGeom>
        </p:spPr>
      </p:pic>
      <p:sp>
        <p:nvSpPr>
          <p:cNvPr id="24" name="Oval 9">
            <a:extLst>
              <a:ext uri="{FF2B5EF4-FFF2-40B4-BE49-F238E27FC236}">
                <a16:creationId xmlns:a16="http://schemas.microsoft.com/office/drawing/2014/main" id="{F0C52B27-FF0F-52D6-2ACE-66D703F107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94265" y="2109887"/>
            <a:ext cx="1803471" cy="1803471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19050" cap="flat" cmpd="sng" algn="ctr">
            <a:solidFill>
              <a:srgbClr val="27ACA7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indent="0" algn="ctr">
              <a:buNone/>
            </a:pPr>
            <a:endParaRPr lang="en-US" b="1">
              <a:solidFill>
                <a:srgbClr val="FFFFFF"/>
              </a:solidFill>
            </a:endParaRP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D93AB1FD-9E5B-040E-7A86-40E67233F9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54785" y="1175548"/>
            <a:ext cx="1778231" cy="2703202"/>
          </a:xfrm>
          <a:custGeom>
            <a:avLst/>
            <a:gdLst>
              <a:gd name="connsiteX0" fmla="*/ 12700 w 1778231"/>
              <a:gd name="connsiteY0" fmla="*/ 0 h 2690503"/>
              <a:gd name="connsiteX1" fmla="*/ 1532118 w 1778231"/>
              <a:gd name="connsiteY1" fmla="*/ 904867 h 2690503"/>
              <a:gd name="connsiteX2" fmla="*/ 1560695 w 1778231"/>
              <a:gd name="connsiteY2" fmla="*/ 2690503 h 2690503"/>
              <a:gd name="connsiteX3" fmla="*/ 1458822 w 1778231"/>
              <a:gd name="connsiteY3" fmla="*/ 2631686 h 2690503"/>
              <a:gd name="connsiteX4" fmla="*/ 1430300 w 1778231"/>
              <a:gd name="connsiteY4" fmla="*/ 963651 h 2690503"/>
              <a:gd name="connsiteX5" fmla="*/ 0 w 1778231"/>
              <a:gd name="connsiteY5" fmla="*/ 104933 h 2690503"/>
              <a:gd name="connsiteX0" fmla="*/ 0 w 1778231"/>
              <a:gd name="connsiteY0" fmla="*/ 0 h 2703202"/>
              <a:gd name="connsiteX1" fmla="*/ 1532118 w 1778231"/>
              <a:gd name="connsiteY1" fmla="*/ 917566 h 2703202"/>
              <a:gd name="connsiteX2" fmla="*/ 1560695 w 1778231"/>
              <a:gd name="connsiteY2" fmla="*/ 2703202 h 2703202"/>
              <a:gd name="connsiteX3" fmla="*/ 1458822 w 1778231"/>
              <a:gd name="connsiteY3" fmla="*/ 2644385 h 2703202"/>
              <a:gd name="connsiteX4" fmla="*/ 1430300 w 1778231"/>
              <a:gd name="connsiteY4" fmla="*/ 976350 h 2703202"/>
              <a:gd name="connsiteX5" fmla="*/ 0 w 1778231"/>
              <a:gd name="connsiteY5" fmla="*/ 117632 h 27032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78231" h="2703202">
                <a:moveTo>
                  <a:pt x="0" y="0"/>
                </a:moveTo>
                <a:cubicBezTo>
                  <a:pt x="635016" y="20330"/>
                  <a:pt x="1214447" y="367344"/>
                  <a:pt x="1532118" y="917566"/>
                </a:cubicBezTo>
                <a:cubicBezTo>
                  <a:pt x="1849788" y="1467788"/>
                  <a:pt x="1860596" y="2143097"/>
                  <a:pt x="1560695" y="2703202"/>
                </a:cubicBezTo>
                <a:lnTo>
                  <a:pt x="1458822" y="2644385"/>
                </a:lnTo>
                <a:cubicBezTo>
                  <a:pt x="1737751" y="2120695"/>
                  <a:pt x="1726970" y="1490198"/>
                  <a:pt x="1430300" y="976350"/>
                </a:cubicBezTo>
                <a:cubicBezTo>
                  <a:pt x="1133630" y="462502"/>
                  <a:pt x="592994" y="137917"/>
                  <a:pt x="0" y="117632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1242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740802BA-D019-E312-E1BA-0CBC1EC46A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35305" y="3921752"/>
            <a:ext cx="3121389" cy="926886"/>
          </a:xfrm>
          <a:custGeom>
            <a:avLst/>
            <a:gdLst>
              <a:gd name="connsiteX0" fmla="*/ 3134090 w 3134090"/>
              <a:gd name="connsiteY0" fmla="*/ 71517 h 926886"/>
              <a:gd name="connsiteX1" fmla="*/ 1560696 w 3134090"/>
              <a:gd name="connsiteY1" fmla="*/ 926886 h 926886"/>
              <a:gd name="connsiteX2" fmla="*/ 0 w 3134090"/>
              <a:gd name="connsiteY2" fmla="*/ 58817 h 926886"/>
              <a:gd name="connsiteX3" fmla="*/ 101874 w 3134090"/>
              <a:gd name="connsiteY3" fmla="*/ 0 h 926886"/>
              <a:gd name="connsiteX4" fmla="*/ 1560696 w 3134090"/>
              <a:gd name="connsiteY4" fmla="*/ 809317 h 926886"/>
              <a:gd name="connsiteX5" fmla="*/ 3019518 w 3134090"/>
              <a:gd name="connsiteY5" fmla="*/ 0 h 926886"/>
              <a:gd name="connsiteX0" fmla="*/ 3121389 w 3121389"/>
              <a:gd name="connsiteY0" fmla="*/ 58817 h 926886"/>
              <a:gd name="connsiteX1" fmla="*/ 1560696 w 3121389"/>
              <a:gd name="connsiteY1" fmla="*/ 926886 h 926886"/>
              <a:gd name="connsiteX2" fmla="*/ 0 w 3121389"/>
              <a:gd name="connsiteY2" fmla="*/ 58817 h 926886"/>
              <a:gd name="connsiteX3" fmla="*/ 101874 w 3121389"/>
              <a:gd name="connsiteY3" fmla="*/ 0 h 926886"/>
              <a:gd name="connsiteX4" fmla="*/ 1560696 w 3121389"/>
              <a:gd name="connsiteY4" fmla="*/ 809317 h 926886"/>
              <a:gd name="connsiteX5" fmla="*/ 3019518 w 3121389"/>
              <a:gd name="connsiteY5" fmla="*/ 0 h 926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21389" h="926886">
                <a:moveTo>
                  <a:pt x="3121389" y="58817"/>
                </a:moveTo>
                <a:cubicBezTo>
                  <a:pt x="2786275" y="598592"/>
                  <a:pt x="2196038" y="926886"/>
                  <a:pt x="1560696" y="926886"/>
                </a:cubicBezTo>
                <a:cubicBezTo>
                  <a:pt x="925354" y="926886"/>
                  <a:pt x="335116" y="598592"/>
                  <a:pt x="0" y="58817"/>
                </a:cubicBezTo>
                <a:lnTo>
                  <a:pt x="101874" y="0"/>
                </a:lnTo>
                <a:cubicBezTo>
                  <a:pt x="415939" y="503405"/>
                  <a:pt x="967355" y="809317"/>
                  <a:pt x="1560696" y="809317"/>
                </a:cubicBezTo>
                <a:cubicBezTo>
                  <a:pt x="2154036" y="809317"/>
                  <a:pt x="2705453" y="503405"/>
                  <a:pt x="3019518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1242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467C04AD-788F-0A66-F49F-0542084D88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58985" y="1175548"/>
            <a:ext cx="1778231" cy="2703203"/>
          </a:xfrm>
          <a:custGeom>
            <a:avLst/>
            <a:gdLst>
              <a:gd name="connsiteX0" fmla="*/ 228520 w 1776515"/>
              <a:gd name="connsiteY0" fmla="*/ 2715903 h 2715903"/>
              <a:gd name="connsiteX1" fmla="*/ 244397 w 1776515"/>
              <a:gd name="connsiteY1" fmla="*/ 917567 h 2715903"/>
              <a:gd name="connsiteX2" fmla="*/ 1776515 w 1776515"/>
              <a:gd name="connsiteY2" fmla="*/ 0 h 2715903"/>
              <a:gd name="connsiteX3" fmla="*/ 1776515 w 1776515"/>
              <a:gd name="connsiteY3" fmla="*/ 117633 h 2715903"/>
              <a:gd name="connsiteX4" fmla="*/ 346215 w 1776515"/>
              <a:gd name="connsiteY4" fmla="*/ 976351 h 2715903"/>
              <a:gd name="connsiteX5" fmla="*/ 317694 w 1776515"/>
              <a:gd name="connsiteY5" fmla="*/ 2644386 h 2715903"/>
              <a:gd name="connsiteX0" fmla="*/ 217536 w 1778231"/>
              <a:gd name="connsiteY0" fmla="*/ 2703203 h 2703203"/>
              <a:gd name="connsiteX1" fmla="*/ 246113 w 1778231"/>
              <a:gd name="connsiteY1" fmla="*/ 917567 h 2703203"/>
              <a:gd name="connsiteX2" fmla="*/ 1778231 w 1778231"/>
              <a:gd name="connsiteY2" fmla="*/ 0 h 2703203"/>
              <a:gd name="connsiteX3" fmla="*/ 1778231 w 1778231"/>
              <a:gd name="connsiteY3" fmla="*/ 117633 h 2703203"/>
              <a:gd name="connsiteX4" fmla="*/ 347931 w 1778231"/>
              <a:gd name="connsiteY4" fmla="*/ 976351 h 2703203"/>
              <a:gd name="connsiteX5" fmla="*/ 319410 w 1778231"/>
              <a:gd name="connsiteY5" fmla="*/ 2644386 h 27032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78231" h="2703203">
                <a:moveTo>
                  <a:pt x="217536" y="2703203"/>
                </a:moveTo>
                <a:cubicBezTo>
                  <a:pt x="-82365" y="2143098"/>
                  <a:pt x="-71557" y="1467789"/>
                  <a:pt x="246113" y="917567"/>
                </a:cubicBezTo>
                <a:cubicBezTo>
                  <a:pt x="563784" y="367345"/>
                  <a:pt x="1143215" y="20331"/>
                  <a:pt x="1778231" y="0"/>
                </a:cubicBezTo>
                <a:lnTo>
                  <a:pt x="1778231" y="117633"/>
                </a:lnTo>
                <a:cubicBezTo>
                  <a:pt x="1185237" y="137918"/>
                  <a:pt x="644602" y="462503"/>
                  <a:pt x="347931" y="976351"/>
                </a:cubicBezTo>
                <a:cubicBezTo>
                  <a:pt x="51261" y="1490199"/>
                  <a:pt x="40480" y="2120696"/>
                  <a:pt x="319410" y="2644386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1242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EA94D98-ED0F-3B36-6363-FA16E1B3D0B2}"/>
              </a:ext>
            </a:extLst>
          </p:cNvPr>
          <p:cNvSpPr txBox="1"/>
          <p:nvPr/>
        </p:nvSpPr>
        <p:spPr bwMode="gray">
          <a:xfrm>
            <a:off x="330200" y="2167902"/>
            <a:ext cx="3729162" cy="721320"/>
          </a:xfrm>
          <a:prstGeom prst="rect">
            <a:avLst/>
          </a:prstGeom>
          <a:noFill/>
        </p:spPr>
        <p:txBody>
          <a:bodyPr wrap="square" lIns="36000" tIns="36000" rIns="36000" bIns="36000" rtlCol="0" anchor="ctr" anchorCtr="0">
            <a:noAutofit/>
          </a:bodyPr>
          <a:lstStyle/>
          <a:p>
            <a:pPr marL="0" indent="0" algn="r">
              <a:buNone/>
            </a:pPr>
            <a:r>
              <a:rPr lang="en-US" sz="2400" b="1"/>
              <a:t>Academics </a:t>
            </a:r>
            <a:br>
              <a:rPr lang="en-US" sz="2400" b="1"/>
            </a:br>
            <a:r>
              <a:rPr lang="en-US" sz="2400"/>
              <a:t>Universities &amp; research experts</a:t>
            </a:r>
            <a:endParaRPr lang="en-US" sz="2400" b="1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9291BB0-0820-FE7D-121F-0D12D05BA60E}"/>
              </a:ext>
            </a:extLst>
          </p:cNvPr>
          <p:cNvSpPr txBox="1"/>
          <p:nvPr/>
        </p:nvSpPr>
        <p:spPr bwMode="gray">
          <a:xfrm>
            <a:off x="8843841" y="2127262"/>
            <a:ext cx="3308586" cy="894040"/>
          </a:xfrm>
          <a:prstGeom prst="rect">
            <a:avLst/>
          </a:prstGeom>
          <a:noFill/>
        </p:spPr>
        <p:txBody>
          <a:bodyPr wrap="square" lIns="36000" tIns="36000" rIns="36000" bIns="36000" rtlCol="0" anchor="ctr" anchorCtr="0">
            <a:noAutofit/>
          </a:bodyPr>
          <a:lstStyle/>
          <a:p>
            <a:pPr marL="0" indent="0">
              <a:buNone/>
            </a:pPr>
            <a:r>
              <a:rPr lang="en-US" sz="2400" b="1"/>
              <a:t>Sport</a:t>
            </a:r>
            <a:br>
              <a:rPr lang="en-US" sz="2400" b="1"/>
            </a:br>
            <a:r>
              <a:rPr lang="en-US" sz="2400"/>
              <a:t>IFs, NGOs, Associations &amp; Advocacy Groups</a:t>
            </a:r>
            <a:endParaRPr lang="en-US" sz="2400" b="1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7924F8F-C61D-AE62-BF7C-DFBDA32FBE82}"/>
              </a:ext>
            </a:extLst>
          </p:cNvPr>
          <p:cNvSpPr txBox="1"/>
          <p:nvPr/>
        </p:nvSpPr>
        <p:spPr bwMode="gray">
          <a:xfrm>
            <a:off x="4228347" y="5004152"/>
            <a:ext cx="3735306" cy="721320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/>
          <a:p>
            <a:pPr marL="0" indent="0" algn="ctr">
              <a:buNone/>
            </a:pPr>
            <a:r>
              <a:rPr lang="en-US" sz="2400" b="1" dirty="0"/>
              <a:t>Governments &amp; UN Agencies</a:t>
            </a:r>
          </a:p>
        </p:txBody>
      </p:sp>
      <p:pic>
        <p:nvPicPr>
          <p:cNvPr id="27" name="Graphic 26">
            <a:extLst>
              <a:ext uri="{FF2B5EF4-FFF2-40B4-BE49-F238E27FC236}">
                <a16:creationId xmlns:a16="http://schemas.microsoft.com/office/drawing/2014/main" id="{70ACA42C-3E91-81F6-A7C0-75553F938A3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19371" y="2527149"/>
            <a:ext cx="1035315" cy="1061367"/>
          </a:xfrm>
          <a:prstGeom prst="rect">
            <a:avLst/>
          </a:prstGeom>
        </p:spPr>
      </p:pic>
      <p:pic>
        <p:nvPicPr>
          <p:cNvPr id="6" name="Graphic 5" descr="Research with solid fill">
            <a:extLst>
              <a:ext uri="{FF2B5EF4-FFF2-40B4-BE49-F238E27FC236}">
                <a16:creationId xmlns:a16="http://schemas.microsoft.com/office/drawing/2014/main" id="{AC5ACB49-FE4E-19B3-5BEB-97398386A97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23520" y="2087880"/>
            <a:ext cx="914400" cy="914400"/>
          </a:xfrm>
          <a:prstGeom prst="rect">
            <a:avLst/>
          </a:prstGeom>
        </p:spPr>
      </p:pic>
      <p:pic>
        <p:nvPicPr>
          <p:cNvPr id="7" name="Graphic 6" descr="Bank with solid fill">
            <a:extLst>
              <a:ext uri="{FF2B5EF4-FFF2-40B4-BE49-F238E27FC236}">
                <a16:creationId xmlns:a16="http://schemas.microsoft.com/office/drawing/2014/main" id="{794BB62B-4AB6-96C8-CB39-B144646375F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769360" y="4831080"/>
            <a:ext cx="914400" cy="914400"/>
          </a:xfrm>
          <a:prstGeom prst="rect">
            <a:avLst/>
          </a:prstGeom>
        </p:spPr>
      </p:pic>
      <p:pic>
        <p:nvPicPr>
          <p:cNvPr id="8" name="Graphic 7" descr="Soccer ball with solid fill">
            <a:extLst>
              <a:ext uri="{FF2B5EF4-FFF2-40B4-BE49-F238E27FC236}">
                <a16:creationId xmlns:a16="http://schemas.microsoft.com/office/drawing/2014/main" id="{F2B06E45-2AEC-70C2-C623-CA482BE2BA3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924800" y="1976120"/>
            <a:ext cx="914400" cy="914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41346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A34595-CE1E-4AA3-F74E-2DAF56B82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Une image contenant texte, Visage humain, sourire, capture d’écran&#10;&#10;Le contenu généré par l’IA peut être incorrect.">
            <a:hlinkClick r:id="rId3"/>
            <a:extLst>
              <a:ext uri="{FF2B5EF4-FFF2-40B4-BE49-F238E27FC236}">
                <a16:creationId xmlns:a16="http://schemas.microsoft.com/office/drawing/2014/main" id="{9CAC0FCA-4B28-B387-F4E1-C54699BE11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36835"/>
            <a:ext cx="12192000" cy="565283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05F8AC1-0689-30F3-96A8-2EDF61ADCEA4}"/>
              </a:ext>
            </a:extLst>
          </p:cNvPr>
          <p:cNvSpPr/>
          <p:nvPr/>
        </p:nvSpPr>
        <p:spPr>
          <a:xfrm flipV="1">
            <a:off x="0" y="-16390"/>
            <a:ext cx="12192000" cy="1078835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8F86A1F-5D8F-B2F0-D5C7-E9E3C9684FF6}"/>
              </a:ext>
            </a:extLst>
          </p:cNvPr>
          <p:cNvSpPr txBox="1"/>
          <p:nvPr/>
        </p:nvSpPr>
        <p:spPr>
          <a:xfrm>
            <a:off x="0" y="328651"/>
            <a:ext cx="12192000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400" b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GO Knowledge Hub</a:t>
            </a:r>
            <a:endParaRPr lang="en-US" sz="240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E48B9E14-491C-5D87-81CE-A034CA6B1A8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293532" y="288997"/>
            <a:ext cx="1445622" cy="144562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85E3E15-5F4D-0BE9-28CC-EDD3BC86D636}"/>
              </a:ext>
            </a:extLst>
          </p:cNvPr>
          <p:cNvSpPr txBox="1"/>
          <p:nvPr/>
        </p:nvSpPr>
        <p:spPr>
          <a:xfrm>
            <a:off x="263769" y="424991"/>
            <a:ext cx="399170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err="1">
                <a:solidFill>
                  <a:schemeClr val="bg1"/>
                </a:solidFill>
                <a:ea typeface="Noto Sans Black" panose="020B0502040504020204" pitchFamily="34" charset="0"/>
                <a:cs typeface="Noto Sans Black" panose="020B0502040504020204" pitchFamily="34" charset="0"/>
              </a:rPr>
              <a:t>data.genderequalitysport.org</a:t>
            </a:r>
            <a:endParaRPr lang="en-GB" sz="2000" b="1" dirty="0">
              <a:solidFill>
                <a:schemeClr val="bg1"/>
              </a:solidFill>
              <a:ea typeface="Noto Sans Black" panose="020B0502040504020204" pitchFamily="34" charset="0"/>
              <a:cs typeface="Noto Sans Black" panose="020B0502040504020204" pitchFamily="34" charset="0"/>
            </a:endParaRPr>
          </a:p>
          <a:p>
            <a:endParaRPr lang="en-CH" dirty="0"/>
          </a:p>
        </p:txBody>
      </p:sp>
    </p:spTree>
    <p:extLst>
      <p:ext uri="{BB962C8B-B14F-4D97-AF65-F5344CB8AC3E}">
        <p14:creationId xmlns:p14="http://schemas.microsoft.com/office/powerpoint/2010/main" val="32402481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6BEA343-B5C8-1616-03F6-6FCA1DABA08F}"/>
              </a:ext>
            </a:extLst>
          </p:cNvPr>
          <p:cNvSpPr/>
          <p:nvPr/>
        </p:nvSpPr>
        <p:spPr>
          <a:xfrm flipV="1">
            <a:off x="0" y="-16390"/>
            <a:ext cx="12192000" cy="1078835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latin typeface="+mj-lt"/>
            </a:endParaRPr>
          </a:p>
        </p:txBody>
      </p:sp>
      <p:pic>
        <p:nvPicPr>
          <p:cNvPr id="2" name="Content Placeholder 4" descr="A screenshot of a website&#10;&#10;AI-generated content may be incorrect.">
            <a:extLst>
              <a:ext uri="{FF2B5EF4-FFF2-40B4-BE49-F238E27FC236}">
                <a16:creationId xmlns:a16="http://schemas.microsoft.com/office/drawing/2014/main" id="{D9168BD1-AD25-6616-6318-36899666479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-2" b="52066"/>
          <a:stretch>
            <a:fillRect/>
          </a:stretch>
        </p:blipFill>
        <p:spPr>
          <a:xfrm>
            <a:off x="-6588" y="1295410"/>
            <a:ext cx="12198588" cy="365759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A66D128-6C72-3031-FC2F-4217DCDB0116}"/>
              </a:ext>
            </a:extLst>
          </p:cNvPr>
          <p:cNvSpPr txBox="1"/>
          <p:nvPr/>
        </p:nvSpPr>
        <p:spPr>
          <a:xfrm>
            <a:off x="685799" y="208481"/>
            <a:ext cx="11353800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4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/>
              </a:rPr>
              <a:t>Actions</a:t>
            </a:r>
            <a:endParaRPr lang="en-US" sz="4000" dirty="0">
              <a:solidFill>
                <a:schemeClr val="bg1">
                  <a:lumMod val="95000"/>
                </a:schemeClr>
              </a:solidFill>
              <a:latin typeface="+mj-lt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C5C571C9-08F7-B324-A5AD-BA0BACB40E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81993" y="-17106"/>
            <a:ext cx="1035315" cy="1061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2725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btfpColumnIndicatorGroup2">
            <a:extLst>
              <a:ext uri="{FF2B5EF4-FFF2-40B4-BE49-F238E27FC236}">
                <a16:creationId xmlns:a16="http://schemas.microsoft.com/office/drawing/2014/main" id="{EC9ED7DC-85BB-6428-C529-AAD31B042804}"/>
              </a:ext>
            </a:extLst>
          </p:cNvPr>
          <p:cNvGrpSpPr/>
          <p:nvPr/>
        </p:nvGrpSpPr>
        <p:grpSpPr>
          <a:xfrm>
            <a:off x="0" y="6926580"/>
            <a:ext cx="12192000" cy="137160"/>
            <a:chOff x="0" y="6926580"/>
            <a:chExt cx="12192000" cy="137160"/>
          </a:xfrm>
        </p:grpSpPr>
        <p:sp>
          <p:nvSpPr>
            <p:cNvPr id="13" name="btfpColumnGapBlocker282740">
              <a:extLst>
                <a:ext uri="{FF2B5EF4-FFF2-40B4-BE49-F238E27FC236}">
                  <a16:creationId xmlns:a16="http://schemas.microsoft.com/office/drawing/2014/main" id="{63DBA884-B618-36B9-2A6E-214738D455EF}"/>
                </a:ext>
              </a:extLst>
            </p:cNvPr>
            <p:cNvSpPr/>
            <p:nvPr/>
          </p:nvSpPr>
          <p:spPr>
            <a:xfrm>
              <a:off x="11353800" y="6926580"/>
              <a:ext cx="838200" cy="137160"/>
            </a:xfrm>
            <a:prstGeom prst="rect">
              <a:avLst/>
            </a:prstGeom>
            <a:pattFill prst="ltUpDiag">
              <a:fgClr>
                <a:srgbClr val="BBCABA"/>
              </a:fgClr>
              <a:bgClr>
                <a:srgbClr val="FFFFFF"/>
              </a:bgClr>
            </a:pattFill>
            <a:ln w="1905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9050" cap="flat" cmpd="sng" algn="ctr">
                  <a:solidFill>
                    <a:schemeClr val="accent1">
                      <a:shade val="15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btfpColumnGapBlocker478176">
              <a:extLst>
                <a:ext uri="{FF2B5EF4-FFF2-40B4-BE49-F238E27FC236}">
                  <a16:creationId xmlns:a16="http://schemas.microsoft.com/office/drawing/2014/main" id="{494C9447-6459-1403-2E61-5217D17E094C}"/>
                </a:ext>
              </a:extLst>
            </p:cNvPr>
            <p:cNvSpPr/>
            <p:nvPr/>
          </p:nvSpPr>
          <p:spPr>
            <a:xfrm>
              <a:off x="0" y="6926580"/>
              <a:ext cx="838200" cy="137160"/>
            </a:xfrm>
            <a:prstGeom prst="rect">
              <a:avLst/>
            </a:prstGeom>
            <a:pattFill prst="ltUpDiag">
              <a:fgClr>
                <a:srgbClr val="BBCABA"/>
              </a:fgClr>
              <a:bgClr>
                <a:srgbClr val="FFFFFF"/>
              </a:bgClr>
            </a:pattFill>
            <a:ln w="1905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9050" cap="flat" cmpd="sng" algn="ctr">
                  <a:solidFill>
                    <a:schemeClr val="accent1">
                      <a:shade val="15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" name="btfpColumnIndicator723203">
              <a:extLst>
                <a:ext uri="{FF2B5EF4-FFF2-40B4-BE49-F238E27FC236}">
                  <a16:creationId xmlns:a16="http://schemas.microsoft.com/office/drawing/2014/main" id="{0441E93D-BC2B-0B34-5A2B-129798DFEE66}"/>
                </a:ext>
              </a:extLst>
            </p:cNvPr>
            <p:cNvCxnSpPr/>
            <p:nvPr/>
          </p:nvCxnSpPr>
          <p:spPr>
            <a:xfrm flipV="1">
              <a:off x="11353800" y="6926580"/>
              <a:ext cx="0" cy="137160"/>
            </a:xfrm>
            <a:prstGeom prst="line">
              <a:avLst/>
            </a:prstGeom>
            <a:ln w="19050" cap="flat" cmpd="sng" algn="ctr">
              <a:solidFill>
                <a:srgbClr val="507867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" name="btfpColumnIndicator159209">
              <a:extLst>
                <a:ext uri="{FF2B5EF4-FFF2-40B4-BE49-F238E27FC236}">
                  <a16:creationId xmlns:a16="http://schemas.microsoft.com/office/drawing/2014/main" id="{CC546516-CBF4-0CF5-E65F-C56203B47C08}"/>
                </a:ext>
              </a:extLst>
            </p:cNvPr>
            <p:cNvCxnSpPr/>
            <p:nvPr/>
          </p:nvCxnSpPr>
          <p:spPr>
            <a:xfrm flipV="1">
              <a:off x="838200" y="6926580"/>
              <a:ext cx="0" cy="137160"/>
            </a:xfrm>
            <a:prstGeom prst="line">
              <a:avLst/>
            </a:prstGeom>
            <a:ln w="19050" cap="flat" cmpd="sng" algn="ctr">
              <a:solidFill>
                <a:srgbClr val="507867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btfpColumnIndicatorGroup1">
            <a:extLst>
              <a:ext uri="{FF2B5EF4-FFF2-40B4-BE49-F238E27FC236}">
                <a16:creationId xmlns:a16="http://schemas.microsoft.com/office/drawing/2014/main" id="{18E0D495-4CDC-FD84-BB4A-F45438B4E38D}"/>
              </a:ext>
            </a:extLst>
          </p:cNvPr>
          <p:cNvGrpSpPr/>
          <p:nvPr/>
        </p:nvGrpSpPr>
        <p:grpSpPr>
          <a:xfrm>
            <a:off x="0" y="-205740"/>
            <a:ext cx="12192000" cy="137160"/>
            <a:chOff x="0" y="-205740"/>
            <a:chExt cx="12192000" cy="137160"/>
          </a:xfrm>
        </p:grpSpPr>
        <p:sp>
          <p:nvSpPr>
            <p:cNvPr id="12" name="btfpColumnGapBlocker202216">
              <a:extLst>
                <a:ext uri="{FF2B5EF4-FFF2-40B4-BE49-F238E27FC236}">
                  <a16:creationId xmlns:a16="http://schemas.microsoft.com/office/drawing/2014/main" id="{F4F783E0-0838-8A3A-969D-8CFDC9E71404}"/>
                </a:ext>
              </a:extLst>
            </p:cNvPr>
            <p:cNvSpPr/>
            <p:nvPr/>
          </p:nvSpPr>
          <p:spPr>
            <a:xfrm>
              <a:off x="11353800" y="-205740"/>
              <a:ext cx="838200" cy="137160"/>
            </a:xfrm>
            <a:prstGeom prst="rect">
              <a:avLst/>
            </a:prstGeom>
            <a:pattFill prst="ltUpDiag">
              <a:fgClr>
                <a:srgbClr val="BBCABA"/>
              </a:fgClr>
              <a:bgClr>
                <a:srgbClr val="FFFFFF"/>
              </a:bgClr>
            </a:pattFill>
            <a:ln w="1905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9050" cap="flat" cmpd="sng" algn="ctr">
                  <a:solidFill>
                    <a:schemeClr val="accent1">
                      <a:shade val="15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btfpColumnGapBlocker887248">
              <a:extLst>
                <a:ext uri="{FF2B5EF4-FFF2-40B4-BE49-F238E27FC236}">
                  <a16:creationId xmlns:a16="http://schemas.microsoft.com/office/drawing/2014/main" id="{6ABEBB46-4F15-9A13-96D1-C0E0CDEC218B}"/>
                </a:ext>
              </a:extLst>
            </p:cNvPr>
            <p:cNvSpPr/>
            <p:nvPr/>
          </p:nvSpPr>
          <p:spPr>
            <a:xfrm>
              <a:off x="0" y="-205740"/>
              <a:ext cx="838200" cy="137160"/>
            </a:xfrm>
            <a:prstGeom prst="rect">
              <a:avLst/>
            </a:prstGeom>
            <a:pattFill prst="ltUpDiag">
              <a:fgClr>
                <a:srgbClr val="BBCABA"/>
              </a:fgClr>
              <a:bgClr>
                <a:srgbClr val="FFFFFF"/>
              </a:bgClr>
            </a:pattFill>
            <a:ln w="1905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9050" cap="flat" cmpd="sng" algn="ctr">
                  <a:solidFill>
                    <a:schemeClr val="accent1">
                      <a:shade val="15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" name="btfpColumnIndicator208620">
              <a:extLst>
                <a:ext uri="{FF2B5EF4-FFF2-40B4-BE49-F238E27FC236}">
                  <a16:creationId xmlns:a16="http://schemas.microsoft.com/office/drawing/2014/main" id="{790FFC16-DE2D-E10F-3BE3-77D3A40D4233}"/>
                </a:ext>
              </a:extLst>
            </p:cNvPr>
            <p:cNvCxnSpPr/>
            <p:nvPr/>
          </p:nvCxnSpPr>
          <p:spPr>
            <a:xfrm flipV="1">
              <a:off x="11353800" y="-205740"/>
              <a:ext cx="0" cy="137160"/>
            </a:xfrm>
            <a:prstGeom prst="line">
              <a:avLst/>
            </a:prstGeom>
            <a:ln w="19050" cap="flat" cmpd="sng" algn="ctr">
              <a:solidFill>
                <a:srgbClr val="507867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" name="btfpColumnIndicator482296">
              <a:extLst>
                <a:ext uri="{FF2B5EF4-FFF2-40B4-BE49-F238E27FC236}">
                  <a16:creationId xmlns:a16="http://schemas.microsoft.com/office/drawing/2014/main" id="{C609BB27-2247-7780-8217-F0545B65FE35}"/>
                </a:ext>
              </a:extLst>
            </p:cNvPr>
            <p:cNvCxnSpPr/>
            <p:nvPr/>
          </p:nvCxnSpPr>
          <p:spPr>
            <a:xfrm flipV="1">
              <a:off x="838200" y="-205740"/>
              <a:ext cx="0" cy="137160"/>
            </a:xfrm>
            <a:prstGeom prst="line">
              <a:avLst/>
            </a:prstGeom>
            <a:ln w="19050" cap="flat" cmpd="sng" algn="ctr">
              <a:solidFill>
                <a:srgbClr val="507867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" name="Content Placeholder 4" descr="A young child in a white uniform&#10;&#10;Description automatically generated">
            <a:extLst>
              <a:ext uri="{FF2B5EF4-FFF2-40B4-BE49-F238E27FC236}">
                <a16:creationId xmlns:a16="http://schemas.microsoft.com/office/drawing/2014/main" id="{81FF6C9E-731A-E723-24B4-F136C4434AD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4" r="-1" b="34872"/>
          <a:stretch/>
        </p:blipFill>
        <p:spPr>
          <a:xfrm>
            <a:off x="8942301" y="3693644"/>
            <a:ext cx="3260432" cy="3164356"/>
          </a:xfrm>
          <a:custGeom>
            <a:avLst/>
            <a:gdLst/>
            <a:ahLst/>
            <a:cxnLst/>
            <a:rect l="l" t="t" r="r" b="b"/>
            <a:pathLst>
              <a:path w="4290741" h="4130271">
                <a:moveTo>
                  <a:pt x="2503809" y="0"/>
                </a:moveTo>
                <a:cubicBezTo>
                  <a:pt x="3157405" y="0"/>
                  <a:pt x="3752509" y="250434"/>
                  <a:pt x="4198398" y="660580"/>
                </a:cubicBezTo>
                <a:lnTo>
                  <a:pt x="4290741" y="751286"/>
                </a:lnTo>
                <a:lnTo>
                  <a:pt x="4290741" y="4130271"/>
                </a:lnTo>
                <a:lnTo>
                  <a:pt x="604508" y="4130271"/>
                </a:lnTo>
                <a:lnTo>
                  <a:pt x="461940" y="3953232"/>
                </a:lnTo>
                <a:cubicBezTo>
                  <a:pt x="171051" y="3544183"/>
                  <a:pt x="0" y="3043971"/>
                  <a:pt x="0" y="2503809"/>
                </a:cubicBezTo>
                <a:cubicBezTo>
                  <a:pt x="0" y="1120992"/>
                  <a:pt x="1120992" y="0"/>
                  <a:pt x="2503809" y="0"/>
                </a:cubicBezTo>
                <a:close/>
              </a:path>
            </a:pathLst>
          </a:custGeom>
        </p:spPr>
      </p:pic>
      <p:pic>
        <p:nvPicPr>
          <p:cNvPr id="7" name="Picture 6" descr="A child holding a volleyball&#10;&#10;Description automatically generated">
            <a:extLst>
              <a:ext uri="{FF2B5EF4-FFF2-40B4-BE49-F238E27FC236}">
                <a16:creationId xmlns:a16="http://schemas.microsoft.com/office/drawing/2014/main" id="{B1D216C5-185F-5957-0011-C1561712C25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" r="21703" b="4"/>
          <a:stretch/>
        </p:blipFill>
        <p:spPr>
          <a:xfrm>
            <a:off x="6808959" y="1041043"/>
            <a:ext cx="3519312" cy="3007909"/>
          </a:xfrm>
          <a:custGeom>
            <a:avLst/>
            <a:gdLst/>
            <a:ahLst/>
            <a:cxnLst/>
            <a:rect l="l" t="t" r="r" b="b"/>
            <a:pathLst>
              <a:path w="3519312" h="3007909">
                <a:moveTo>
                  <a:pt x="519780" y="0"/>
                </a:moveTo>
                <a:lnTo>
                  <a:pt x="2999532" y="0"/>
                </a:lnTo>
                <a:lnTo>
                  <a:pt x="3003921" y="3989"/>
                </a:lnTo>
                <a:cubicBezTo>
                  <a:pt x="3322356" y="322424"/>
                  <a:pt x="3519312" y="762338"/>
                  <a:pt x="3519312" y="1248253"/>
                </a:cubicBezTo>
                <a:cubicBezTo>
                  <a:pt x="3519312" y="2220084"/>
                  <a:pt x="2731487" y="3007909"/>
                  <a:pt x="1759656" y="3007909"/>
                </a:cubicBezTo>
                <a:cubicBezTo>
                  <a:pt x="787826" y="3007909"/>
                  <a:pt x="0" y="2220084"/>
                  <a:pt x="0" y="1248253"/>
                </a:cubicBezTo>
                <a:cubicBezTo>
                  <a:pt x="0" y="762338"/>
                  <a:pt x="196957" y="322424"/>
                  <a:pt x="515392" y="3989"/>
                </a:cubicBezTo>
                <a:close/>
              </a:path>
            </a:pathLst>
          </a:custGeom>
        </p:spPr>
      </p:pic>
      <p:sp>
        <p:nvSpPr>
          <p:cNvPr id="11" name="btfpBulletedList241916">
            <a:extLst>
              <a:ext uri="{FF2B5EF4-FFF2-40B4-BE49-F238E27FC236}">
                <a16:creationId xmlns:a16="http://schemas.microsoft.com/office/drawing/2014/main" id="{B569E491-4562-F189-8971-7EB80FB72C92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27208" y="1114635"/>
            <a:ext cx="6851358" cy="5687004"/>
          </a:xfrm>
        </p:spPr>
        <p:txBody>
          <a:bodyPr vert="horz" wrap="square" lIns="91440" tIns="45720" rIns="91440" bIns="45720" rtlCol="0" anchor="t">
            <a:noAutofit/>
          </a:bodyPr>
          <a:lstStyle/>
          <a:p>
            <a:pPr fontAlgn="base">
              <a:lnSpc>
                <a:spcPct val="100000"/>
              </a:lnSpc>
              <a:spcBef>
                <a:spcPts val="2400"/>
              </a:spcBef>
              <a:buClr>
                <a:srgbClr val="27ACA7"/>
              </a:buClr>
            </a:pPr>
            <a:r>
              <a:rPr lang="en-US" sz="2400" b="1">
                <a:solidFill>
                  <a:srgbClr val="27ACA7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Gender representation in leadership </a:t>
            </a:r>
            <a:r>
              <a:rPr lang="en-US" sz="2400" b="0" u="none" strike="noStrike"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of sport for development and peace </a:t>
            </a:r>
            <a:r>
              <a:rPr lang="en-US" sz="2400" b="0" u="none" strike="noStrike" err="1"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organisations</a:t>
            </a:r>
            <a:endParaRPr lang="en-US" sz="2400" b="0" u="none" strike="noStrike">
              <a:effectLst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fontAlgn="base">
              <a:lnSpc>
                <a:spcPct val="100000"/>
              </a:lnSpc>
              <a:spcBef>
                <a:spcPts val="2400"/>
              </a:spcBef>
              <a:buClr>
                <a:srgbClr val="00B3AB"/>
              </a:buClr>
            </a:pPr>
            <a:r>
              <a:rPr lang="en-US" sz="240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Participation</a:t>
            </a:r>
            <a:r>
              <a:rPr lang="en-US" sz="2400" b="0" u="none" strike="noStrike"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of </a:t>
            </a:r>
            <a:r>
              <a:rPr lang="en-US" sz="2400" b="1">
                <a:solidFill>
                  <a:srgbClr val="27ACA7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women and girls with albinism</a:t>
            </a:r>
            <a:r>
              <a:rPr lang="en-US" sz="2400" b="0" u="none" strike="noStrike"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in sport</a:t>
            </a:r>
          </a:p>
          <a:p>
            <a:pPr fontAlgn="base">
              <a:lnSpc>
                <a:spcPct val="100000"/>
              </a:lnSpc>
              <a:spcBef>
                <a:spcPts val="2400"/>
              </a:spcBef>
              <a:buClr>
                <a:srgbClr val="00B3AB"/>
              </a:buClr>
            </a:pPr>
            <a:r>
              <a:rPr lang="en-US" sz="240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Participation</a:t>
            </a:r>
            <a:r>
              <a:rPr lang="en-US" sz="2400" b="0" u="none" strike="noStrike"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of </a:t>
            </a:r>
            <a:r>
              <a:rPr lang="en-US" sz="2400" b="1">
                <a:solidFill>
                  <a:srgbClr val="27ACA7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deaf women and girls </a:t>
            </a:r>
            <a:r>
              <a:rPr lang="en-US" sz="2400" b="0" u="none" strike="noStrike"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in sport</a:t>
            </a:r>
          </a:p>
          <a:p>
            <a:pPr fontAlgn="base">
              <a:lnSpc>
                <a:spcPct val="100000"/>
              </a:lnSpc>
              <a:spcBef>
                <a:spcPts val="2400"/>
              </a:spcBef>
            </a:pPr>
            <a:r>
              <a:rPr lang="en-US" sz="2400" b="1">
                <a:solidFill>
                  <a:srgbClr val="27ACA7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Maternity and parenthood policies </a:t>
            </a:r>
            <a:r>
              <a:rPr lang="en-US" sz="2400" b="0" u="none" strike="noStrike"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in sport </a:t>
            </a:r>
            <a:r>
              <a:rPr lang="en-US" sz="2400" b="0" u="none" strike="noStrike" err="1"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organisations</a:t>
            </a:r>
            <a:r>
              <a:rPr lang="en-US" sz="2400" b="0" u="none" strike="noStrike"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endParaRPr lang="en-US" sz="2400" b="1" u="none" strike="noStrike">
              <a:solidFill>
                <a:srgbClr val="27ACA7"/>
              </a:solidFill>
              <a:effectLst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fontAlgn="base">
              <a:lnSpc>
                <a:spcPct val="100000"/>
              </a:lnSpc>
              <a:spcBef>
                <a:spcPts val="2400"/>
              </a:spcBef>
            </a:pPr>
            <a:r>
              <a:rPr lang="en-US" sz="2400" b="1">
                <a:solidFill>
                  <a:srgbClr val="27ACA7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GBV and Sport </a:t>
            </a:r>
            <a:r>
              <a:rPr lang="en-US" sz="240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national policy and legislation</a:t>
            </a:r>
          </a:p>
          <a:p>
            <a:pPr fontAlgn="base">
              <a:lnSpc>
                <a:spcPct val="100000"/>
              </a:lnSpc>
              <a:spcBef>
                <a:spcPts val="2400"/>
              </a:spcBef>
            </a:pPr>
            <a:endParaRPr lang="en-US" b="0" u="none" strike="noStrike">
              <a:effectLst/>
              <a:latin typeface="+mj-lt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614C400-4DBC-B7A0-260C-8B61251BF3EB}"/>
              </a:ext>
            </a:extLst>
          </p:cNvPr>
          <p:cNvSpPr/>
          <p:nvPr/>
        </p:nvSpPr>
        <p:spPr>
          <a:xfrm flipV="1">
            <a:off x="0" y="-16390"/>
            <a:ext cx="12192000" cy="1078835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F1DF7516-F8E6-7805-F720-A770A37936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781993" y="-17106"/>
            <a:ext cx="1035315" cy="106136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61026F52-0890-9A07-DFF4-2063CD5EBAA8}"/>
              </a:ext>
            </a:extLst>
          </p:cNvPr>
          <p:cNvSpPr txBox="1"/>
          <p:nvPr/>
        </p:nvSpPr>
        <p:spPr>
          <a:xfrm>
            <a:off x="619539" y="229618"/>
            <a:ext cx="11353800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4000" b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/>
              </a:rPr>
              <a:t>Issues on Safe and Inclusive Sport</a:t>
            </a:r>
            <a:endParaRPr lang="en-US" sz="4000">
              <a:solidFill>
                <a:schemeClr val="bg1">
                  <a:lumMod val="95000"/>
                </a:schemeClr>
              </a:solidFill>
              <a:latin typeface="+mj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966633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person with a bandana on her head&#10;&#10;Description automatically generated">
            <a:extLst>
              <a:ext uri="{FF2B5EF4-FFF2-40B4-BE49-F238E27FC236}">
                <a16:creationId xmlns:a16="http://schemas.microsoft.com/office/drawing/2014/main" id="{87020232-D7D9-EC11-D615-766FD6156A8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586084" cy="6858000"/>
          </a:xfrm>
          <a:prstGeom prst="rect">
            <a:avLst/>
          </a:prstGeom>
        </p:spPr>
      </p:pic>
      <p:grpSp>
        <p:nvGrpSpPr>
          <p:cNvPr id="17" name="btfpColumnIndicatorGroup2">
            <a:extLst>
              <a:ext uri="{FF2B5EF4-FFF2-40B4-BE49-F238E27FC236}">
                <a16:creationId xmlns:a16="http://schemas.microsoft.com/office/drawing/2014/main" id="{EC9ED7DC-85BB-6428-C529-AAD31B042804}"/>
              </a:ext>
            </a:extLst>
          </p:cNvPr>
          <p:cNvGrpSpPr/>
          <p:nvPr/>
        </p:nvGrpSpPr>
        <p:grpSpPr>
          <a:xfrm>
            <a:off x="0" y="6926580"/>
            <a:ext cx="12192000" cy="137160"/>
            <a:chOff x="0" y="6926580"/>
            <a:chExt cx="12192000" cy="137160"/>
          </a:xfrm>
        </p:grpSpPr>
        <p:sp>
          <p:nvSpPr>
            <p:cNvPr id="13" name="btfpColumnGapBlocker282740">
              <a:extLst>
                <a:ext uri="{FF2B5EF4-FFF2-40B4-BE49-F238E27FC236}">
                  <a16:creationId xmlns:a16="http://schemas.microsoft.com/office/drawing/2014/main" id="{63DBA884-B618-36B9-2A6E-214738D455EF}"/>
                </a:ext>
              </a:extLst>
            </p:cNvPr>
            <p:cNvSpPr/>
            <p:nvPr/>
          </p:nvSpPr>
          <p:spPr>
            <a:xfrm>
              <a:off x="11353800" y="6926580"/>
              <a:ext cx="838200" cy="137160"/>
            </a:xfrm>
            <a:prstGeom prst="rect">
              <a:avLst/>
            </a:prstGeom>
            <a:pattFill prst="ltUpDiag">
              <a:fgClr>
                <a:srgbClr val="BBCABA"/>
              </a:fgClr>
              <a:bgClr>
                <a:srgbClr val="FFFFFF"/>
              </a:bgClr>
            </a:pattFill>
            <a:ln w="1905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9050" cap="flat" cmpd="sng" algn="ctr">
                  <a:solidFill>
                    <a:schemeClr val="accent1">
                      <a:shade val="15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btfpColumnGapBlocker478176">
              <a:extLst>
                <a:ext uri="{FF2B5EF4-FFF2-40B4-BE49-F238E27FC236}">
                  <a16:creationId xmlns:a16="http://schemas.microsoft.com/office/drawing/2014/main" id="{494C9447-6459-1403-2E61-5217D17E094C}"/>
                </a:ext>
              </a:extLst>
            </p:cNvPr>
            <p:cNvSpPr/>
            <p:nvPr/>
          </p:nvSpPr>
          <p:spPr>
            <a:xfrm>
              <a:off x="0" y="6926580"/>
              <a:ext cx="838200" cy="137160"/>
            </a:xfrm>
            <a:prstGeom prst="rect">
              <a:avLst/>
            </a:prstGeom>
            <a:pattFill prst="ltUpDiag">
              <a:fgClr>
                <a:srgbClr val="BBCABA"/>
              </a:fgClr>
              <a:bgClr>
                <a:srgbClr val="FFFFFF"/>
              </a:bgClr>
            </a:pattFill>
            <a:ln w="1905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9050" cap="flat" cmpd="sng" algn="ctr">
                  <a:solidFill>
                    <a:schemeClr val="accent1">
                      <a:shade val="15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" name="btfpColumnIndicator723203">
              <a:extLst>
                <a:ext uri="{FF2B5EF4-FFF2-40B4-BE49-F238E27FC236}">
                  <a16:creationId xmlns:a16="http://schemas.microsoft.com/office/drawing/2014/main" id="{0441E93D-BC2B-0B34-5A2B-129798DFEE66}"/>
                </a:ext>
              </a:extLst>
            </p:cNvPr>
            <p:cNvCxnSpPr/>
            <p:nvPr/>
          </p:nvCxnSpPr>
          <p:spPr>
            <a:xfrm flipV="1">
              <a:off x="11353800" y="6926580"/>
              <a:ext cx="0" cy="137160"/>
            </a:xfrm>
            <a:prstGeom prst="line">
              <a:avLst/>
            </a:prstGeom>
            <a:ln w="19050" cap="flat" cmpd="sng" algn="ctr">
              <a:solidFill>
                <a:srgbClr val="507867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" name="btfpColumnIndicator159209">
              <a:extLst>
                <a:ext uri="{FF2B5EF4-FFF2-40B4-BE49-F238E27FC236}">
                  <a16:creationId xmlns:a16="http://schemas.microsoft.com/office/drawing/2014/main" id="{CC546516-CBF4-0CF5-E65F-C56203B47C08}"/>
                </a:ext>
              </a:extLst>
            </p:cNvPr>
            <p:cNvCxnSpPr/>
            <p:nvPr/>
          </p:nvCxnSpPr>
          <p:spPr>
            <a:xfrm flipV="1">
              <a:off x="838200" y="6926580"/>
              <a:ext cx="0" cy="137160"/>
            </a:xfrm>
            <a:prstGeom prst="line">
              <a:avLst/>
            </a:prstGeom>
            <a:ln w="19050" cap="flat" cmpd="sng" algn="ctr">
              <a:solidFill>
                <a:srgbClr val="507867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btfpColumnIndicatorGroup1">
            <a:extLst>
              <a:ext uri="{FF2B5EF4-FFF2-40B4-BE49-F238E27FC236}">
                <a16:creationId xmlns:a16="http://schemas.microsoft.com/office/drawing/2014/main" id="{18E0D495-4CDC-FD84-BB4A-F45438B4E38D}"/>
              </a:ext>
            </a:extLst>
          </p:cNvPr>
          <p:cNvGrpSpPr/>
          <p:nvPr/>
        </p:nvGrpSpPr>
        <p:grpSpPr>
          <a:xfrm>
            <a:off x="0" y="-205740"/>
            <a:ext cx="12192000" cy="137160"/>
            <a:chOff x="0" y="-205740"/>
            <a:chExt cx="12192000" cy="137160"/>
          </a:xfrm>
        </p:grpSpPr>
        <p:sp>
          <p:nvSpPr>
            <p:cNvPr id="12" name="btfpColumnGapBlocker202216">
              <a:extLst>
                <a:ext uri="{FF2B5EF4-FFF2-40B4-BE49-F238E27FC236}">
                  <a16:creationId xmlns:a16="http://schemas.microsoft.com/office/drawing/2014/main" id="{F4F783E0-0838-8A3A-969D-8CFDC9E71404}"/>
                </a:ext>
              </a:extLst>
            </p:cNvPr>
            <p:cNvSpPr/>
            <p:nvPr/>
          </p:nvSpPr>
          <p:spPr>
            <a:xfrm>
              <a:off x="11353800" y="-205740"/>
              <a:ext cx="838200" cy="137160"/>
            </a:xfrm>
            <a:prstGeom prst="rect">
              <a:avLst/>
            </a:prstGeom>
            <a:pattFill prst="ltUpDiag">
              <a:fgClr>
                <a:srgbClr val="BBCABA"/>
              </a:fgClr>
              <a:bgClr>
                <a:srgbClr val="FFFFFF"/>
              </a:bgClr>
            </a:pattFill>
            <a:ln w="1905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9050" cap="flat" cmpd="sng" algn="ctr">
                  <a:solidFill>
                    <a:schemeClr val="accent1">
                      <a:shade val="15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btfpColumnGapBlocker887248">
              <a:extLst>
                <a:ext uri="{FF2B5EF4-FFF2-40B4-BE49-F238E27FC236}">
                  <a16:creationId xmlns:a16="http://schemas.microsoft.com/office/drawing/2014/main" id="{6ABEBB46-4F15-9A13-96D1-C0E0CDEC218B}"/>
                </a:ext>
              </a:extLst>
            </p:cNvPr>
            <p:cNvSpPr/>
            <p:nvPr/>
          </p:nvSpPr>
          <p:spPr>
            <a:xfrm>
              <a:off x="0" y="-205740"/>
              <a:ext cx="838200" cy="137160"/>
            </a:xfrm>
            <a:prstGeom prst="rect">
              <a:avLst/>
            </a:prstGeom>
            <a:pattFill prst="ltUpDiag">
              <a:fgClr>
                <a:srgbClr val="BBCABA"/>
              </a:fgClr>
              <a:bgClr>
                <a:srgbClr val="FFFFFF"/>
              </a:bgClr>
            </a:pattFill>
            <a:ln w="1905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9050" cap="flat" cmpd="sng" algn="ctr">
                  <a:solidFill>
                    <a:schemeClr val="accent1">
                      <a:shade val="15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" name="btfpColumnIndicator208620">
              <a:extLst>
                <a:ext uri="{FF2B5EF4-FFF2-40B4-BE49-F238E27FC236}">
                  <a16:creationId xmlns:a16="http://schemas.microsoft.com/office/drawing/2014/main" id="{790FFC16-DE2D-E10F-3BE3-77D3A40D4233}"/>
                </a:ext>
              </a:extLst>
            </p:cNvPr>
            <p:cNvCxnSpPr/>
            <p:nvPr/>
          </p:nvCxnSpPr>
          <p:spPr>
            <a:xfrm flipV="1">
              <a:off x="11353800" y="-205740"/>
              <a:ext cx="0" cy="137160"/>
            </a:xfrm>
            <a:prstGeom prst="line">
              <a:avLst/>
            </a:prstGeom>
            <a:ln w="19050" cap="flat" cmpd="sng" algn="ctr">
              <a:solidFill>
                <a:srgbClr val="507867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" name="btfpColumnIndicator482296">
              <a:extLst>
                <a:ext uri="{FF2B5EF4-FFF2-40B4-BE49-F238E27FC236}">
                  <a16:creationId xmlns:a16="http://schemas.microsoft.com/office/drawing/2014/main" id="{C609BB27-2247-7780-8217-F0545B65FE35}"/>
                </a:ext>
              </a:extLst>
            </p:cNvPr>
            <p:cNvCxnSpPr/>
            <p:nvPr/>
          </p:nvCxnSpPr>
          <p:spPr>
            <a:xfrm flipV="1">
              <a:off x="838200" y="-205740"/>
              <a:ext cx="0" cy="137160"/>
            </a:xfrm>
            <a:prstGeom prst="line">
              <a:avLst/>
            </a:prstGeom>
            <a:ln w="19050" cap="flat" cmpd="sng" algn="ctr">
              <a:solidFill>
                <a:srgbClr val="507867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btfpBulletedList241916">
            <a:extLst>
              <a:ext uri="{FF2B5EF4-FFF2-40B4-BE49-F238E27FC236}">
                <a16:creationId xmlns:a16="http://schemas.microsoft.com/office/drawing/2014/main" id="{B569E491-4562-F189-8971-7EB80FB72C92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148158" y="1253673"/>
            <a:ext cx="6430106" cy="5373688"/>
          </a:xfrm>
        </p:spPr>
        <p:txBody>
          <a:bodyPr vert="horz" wrap="square" lIns="91440" tIns="45720" rIns="91440" bIns="45720" rtlCol="0" anchor="t">
            <a:noAutofit/>
          </a:bodyPr>
          <a:lstStyle/>
          <a:p>
            <a:pPr marL="554038" indent="-554038" fontAlgn="base">
              <a:lnSpc>
                <a:spcPct val="150000"/>
              </a:lnSpc>
              <a:spcBef>
                <a:spcPts val="2400"/>
              </a:spcBef>
            </a:pPr>
            <a:r>
              <a:rPr lang="en-US" sz="4000" b="1" u="none" strike="noStrike" dirty="0">
                <a:solidFill>
                  <a:srgbClr val="27ACA7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Research Practice</a:t>
            </a:r>
          </a:p>
          <a:p>
            <a:pPr marL="554038" indent="-554038" fontAlgn="base">
              <a:lnSpc>
                <a:spcPct val="150000"/>
              </a:lnSpc>
              <a:spcBef>
                <a:spcPts val="2400"/>
              </a:spcBef>
            </a:pPr>
            <a:r>
              <a:rPr lang="en-US" sz="4000" b="1" u="none" strike="noStrike" dirty="0">
                <a:solidFill>
                  <a:srgbClr val="27ACA7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Research Outputs</a:t>
            </a:r>
            <a:endParaRPr lang="en-US" b="0" u="none" strike="noStrike" dirty="0">
              <a:effectLst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554038" indent="-554038" fontAlgn="base">
              <a:lnSpc>
                <a:spcPct val="150000"/>
              </a:lnSpc>
              <a:spcBef>
                <a:spcPts val="2400"/>
              </a:spcBef>
            </a:pPr>
            <a:r>
              <a:rPr lang="en-US" sz="4000" b="1" u="none" strike="noStrike" dirty="0">
                <a:solidFill>
                  <a:srgbClr val="27ACA7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Research Engagement</a:t>
            </a:r>
            <a:endParaRPr lang="en-US" b="0" u="none" strike="noStrike" dirty="0">
              <a:effectLst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554038" indent="-554038" fontAlgn="base">
              <a:lnSpc>
                <a:spcPct val="150000"/>
              </a:lnSpc>
              <a:spcBef>
                <a:spcPts val="2400"/>
              </a:spcBef>
            </a:pPr>
            <a:r>
              <a:rPr lang="en-US" sz="4000" b="1" dirty="0">
                <a:solidFill>
                  <a:srgbClr val="27ACA7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Research Expertise</a:t>
            </a:r>
            <a:endParaRPr lang="en-US" b="0" u="none" strike="noStrike" dirty="0">
              <a:effectLst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614C400-4DBC-B7A0-260C-8B61251BF3EB}"/>
              </a:ext>
            </a:extLst>
          </p:cNvPr>
          <p:cNvSpPr/>
          <p:nvPr/>
        </p:nvSpPr>
        <p:spPr>
          <a:xfrm flipV="1">
            <a:off x="0" y="-16390"/>
            <a:ext cx="12192000" cy="1078835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F1DF7516-F8E6-7805-F720-A770A3793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781993" y="-17106"/>
            <a:ext cx="1035315" cy="106136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61026F52-0890-9A07-DFF4-2063CD5EBAA8}"/>
              </a:ext>
            </a:extLst>
          </p:cNvPr>
          <p:cNvSpPr txBox="1"/>
          <p:nvPr/>
        </p:nvSpPr>
        <p:spPr>
          <a:xfrm>
            <a:off x="154983" y="230639"/>
            <a:ext cx="10781993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Challenges, Opportunities, Emerging Good Practice</a:t>
            </a:r>
            <a:endParaRPr lang="en-US" sz="3200" dirty="0">
              <a:solidFill>
                <a:schemeClr val="bg1">
                  <a:lumMod val="95000"/>
                </a:schemeClr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7716862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TFPLAYOUTENABLED" val="1"/>
  <p:tag name="BTFPLAYOUTCOLUMNS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TFPLAYOUTENABLED" val="1"/>
  <p:tag name="BTFPLAYOUTCOLUMNS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TFPLAYOUTCOLUMNS" val="1"/>
  <p:tag name="BTFPLAYOUTENABLED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TFPLAYOUTCOLUMNS" val="3"/>
  <p:tag name="BTFPLAYOUTENABLED" val="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TFPLAYOUTENABLED" val="1"/>
  <p:tag name="BTFPLAYOUTCOLUMNS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TFPLAYOUTENABLED" val="1"/>
  <p:tag name="BTFPLAYOUTCOLUMNS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TFPLAYOUTENABLED" val="1"/>
  <p:tag name="BTFPLAYOUTCOLUMNS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TFPLAYOUTENABLED" val="1"/>
  <p:tag name="BTFPLAYOUTCOLUMNS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TFPLAYOUTCOLUMNS" val="1"/>
  <p:tag name="BTFPLAYOUTENABL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885F14579EA92438E6ABB508C2F4A7B" ma:contentTypeVersion="15" ma:contentTypeDescription="Create a new document." ma:contentTypeScope="" ma:versionID="b8709181c83c3eeabb850f402446562e">
  <xsd:schema xmlns:xsd="http://www.w3.org/2001/XMLSchema" xmlns:xs="http://www.w3.org/2001/XMLSchema" xmlns:p="http://schemas.microsoft.com/office/2006/metadata/properties" xmlns:ns2="a348b9fd-dc9c-4708-97bb-e39d842a30a4" xmlns:ns3="3958333e-c904-4f38-a404-f4af443c6479" targetNamespace="http://schemas.microsoft.com/office/2006/metadata/properties" ma:root="true" ma:fieldsID="ca7ec985d9a21880f5da4761b473fe2b" ns2:_="" ns3:_="">
    <xsd:import namespace="a348b9fd-dc9c-4708-97bb-e39d842a30a4"/>
    <xsd:import namespace="3958333e-c904-4f38-a404-f4af443c647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348b9fd-dc9c-4708-97bb-e39d842a30a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8d3808c9-40ae-494b-81db-1fc8e982f8a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958333e-c904-4f38-a404-f4af443c6479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4f2700ae-c33c-4613-b004-3cb40ed2fecc}" ma:internalName="TaxCatchAll" ma:showField="CatchAllData" ma:web="3958333e-c904-4f38-a404-f4af443c647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958333e-c904-4f38-a404-f4af443c6479" xsi:nil="true"/>
    <lcf76f155ced4ddcb4097134ff3c332f xmlns="a348b9fd-dc9c-4708-97bb-e39d842a30a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4FE89530-8BB7-4216-A0B0-E4F57C4C809B}">
  <ds:schemaRefs>
    <ds:schemaRef ds:uri="3958333e-c904-4f38-a404-f4af443c6479"/>
    <ds:schemaRef ds:uri="a348b9fd-dc9c-4708-97bb-e39d842a30a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6EE1E731-FD5D-43D1-BC6F-326FB796357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2861BC9-D07F-4D89-925A-B8D78C666476}">
  <ds:schemaRefs>
    <ds:schemaRef ds:uri="3958333e-c904-4f38-a404-f4af443c6479"/>
    <ds:schemaRef ds:uri="a348b9fd-dc9c-4708-97bb-e39d842a30a4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388</TotalTime>
  <Words>610</Words>
  <Application>Microsoft Macintosh PowerPoint</Application>
  <PresentationFormat>Widescreen</PresentationFormat>
  <Paragraphs>95</Paragraphs>
  <Slides>14</Slides>
  <Notes>9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4" baseType="lpstr">
      <vt:lpstr>Aptos</vt:lpstr>
      <vt:lpstr>Aptos Display</vt:lpstr>
      <vt:lpstr>Arial</vt:lpstr>
      <vt:lpstr>Arial Black</vt:lpstr>
      <vt:lpstr>Arial Narrow</vt:lpstr>
      <vt:lpstr>Calibri</vt:lpstr>
      <vt:lpstr>Noto Sans</vt:lpstr>
      <vt:lpstr>Noto Sans Black</vt:lpstr>
      <vt:lpstr>office theme</vt:lpstr>
      <vt:lpstr>think-cell Slide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Lombe Mwambwa</cp:lastModifiedBy>
  <cp:revision>12</cp:revision>
  <dcterms:created xsi:type="dcterms:W3CDTF">2025-05-12T07:00:56Z</dcterms:created>
  <dcterms:modified xsi:type="dcterms:W3CDTF">2026-02-05T11:50:00Z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0x010100A885F14579EA92438E6ABB508C2F4A7B</vt:lpwstr>
  </property>
  <property fmtid="{D5CDD505-2E9C-101B-9397-08002B2CF9AE}" pid="3" name="MediaServiceImageTags">
    <vt:lpwstr/>
  </property>
</Properties>
</file>